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728" r:id="rId2"/>
    <p:sldId id="788" r:id="rId3"/>
    <p:sldId id="786" r:id="rId4"/>
    <p:sldId id="790" r:id="rId5"/>
    <p:sldId id="789" r:id="rId6"/>
    <p:sldId id="784" r:id="rId7"/>
    <p:sldId id="783" r:id="rId8"/>
    <p:sldId id="785" r:id="rId9"/>
    <p:sldId id="787" r:id="rId10"/>
    <p:sldId id="782" r:id="rId11"/>
    <p:sldId id="791" r:id="rId12"/>
    <p:sldId id="794" r:id="rId13"/>
    <p:sldId id="792" r:id="rId14"/>
    <p:sldId id="793" r:id="rId15"/>
    <p:sldId id="795" r:id="rId16"/>
    <p:sldId id="796" r:id="rId17"/>
    <p:sldId id="797" r:id="rId18"/>
    <p:sldId id="800" r:id="rId19"/>
    <p:sldId id="801" r:id="rId20"/>
    <p:sldId id="799" r:id="rId21"/>
    <p:sldId id="798" r:id="rId22"/>
    <p:sldId id="802" r:id="rId23"/>
    <p:sldId id="803" r:id="rId24"/>
    <p:sldId id="804" r:id="rId25"/>
    <p:sldId id="805" r:id="rId26"/>
    <p:sldId id="806" r:id="rId27"/>
    <p:sldId id="807" r:id="rId28"/>
    <p:sldId id="808" r:id="rId29"/>
    <p:sldId id="810" r:id="rId30"/>
    <p:sldId id="811" r:id="rId31"/>
    <p:sldId id="812" r:id="rId32"/>
    <p:sldId id="814" r:id="rId33"/>
    <p:sldId id="815" r:id="rId34"/>
    <p:sldId id="816" r:id="rId35"/>
    <p:sldId id="817" r:id="rId36"/>
    <p:sldId id="818" r:id="rId37"/>
    <p:sldId id="819" r:id="rId38"/>
    <p:sldId id="820" r:id="rId39"/>
    <p:sldId id="821" r:id="rId40"/>
    <p:sldId id="822" r:id="rId41"/>
    <p:sldId id="823" r:id="rId42"/>
  </p:sldIdLst>
  <p:sldSz cx="9144000" cy="6858000" type="screen4x3"/>
  <p:notesSz cx="6797675" cy="9926638"/>
  <p:embeddedFontLst>
    <p:embeddedFont>
      <p:font typeface="Gill Sans MT" panose="020B0502020104020203" pitchFamily="34" charset="0"/>
      <p:regular r:id="rId45"/>
      <p:bold r:id="rId46"/>
      <p:italic r:id="rId47"/>
      <p:boldItalic r:id="rId48"/>
    </p:embeddedFont>
    <p:embeddedFont>
      <p:font typeface="Lucida Calligraphy" panose="03010101010101010101" pitchFamily="66" charset="0"/>
      <p:regular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Cambria Math" panose="02040503050406030204" pitchFamily="18" charset="0"/>
      <p:regular r:id="rId52"/>
    </p:embeddedFont>
    <p:embeddedFont>
      <p:font typeface="HY헤드라인M" panose="02030600000101010101" pitchFamily="18" charset="-127"/>
      <p:regular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0F2"/>
    <a:srgbClr val="FF00FF"/>
    <a:srgbClr val="FF9900"/>
    <a:srgbClr val="9A0000"/>
    <a:srgbClr val="860000"/>
    <a:srgbClr val="823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6862" autoAdjust="0"/>
  </p:normalViewPr>
  <p:slideViewPr>
    <p:cSldViewPr>
      <p:cViewPr varScale="1">
        <p:scale>
          <a:sx n="121" d="100"/>
          <a:sy n="121" d="100"/>
        </p:scale>
        <p:origin x="117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3" d="100"/>
          <a:sy n="93" d="100"/>
        </p:scale>
        <p:origin x="2868" y="72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11225-EB2D-4F8F-8F7A-FB0C6EC8A469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4C2C7-4C8A-474C-A18D-5ACAE7F6CC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4189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29C8D0-5470-436E-A122-DDDB37A9322E}" type="datetimeFigureOut">
              <a:rPr lang="ko-KR" altLang="en-US" smtClean="0"/>
              <a:pPr/>
              <a:t>2018-10-01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BFF3E4-0C22-4F7A-A434-649A946607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58704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D9DE6A-F001-4AB6-BF87-EB38F963D3A2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853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679262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3458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98543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81199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12383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030059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187184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35610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048249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396691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2170515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8349458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83001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91477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04158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8105038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25591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8284684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415089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1273028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794897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776748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203330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582789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1254058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5928583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4886556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059618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2677379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179261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6240848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94530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304059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870452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49401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903330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68614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56483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724467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539254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928670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571744"/>
            <a:ext cx="6400800" cy="1285884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72198" y="3979"/>
            <a:ext cx="1152548" cy="285728"/>
          </a:xfrm>
        </p:spPr>
        <p:txBody>
          <a:bodyPr/>
          <a:lstStyle/>
          <a:p>
            <a:fld id="{EA42739C-7F55-477D-803F-55602ACBAA0D}" type="datetime1">
              <a:rPr lang="ko-KR" altLang="en-US" smtClean="0"/>
              <a:t>2018-10-01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0"/>
            <a:ext cx="2895600" cy="2936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643174" y="1"/>
            <a:ext cx="428628" cy="285727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6DCB85B0-62B5-4FB3-A801-FCA01D9715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78629" y="2428868"/>
            <a:ext cx="7786742" cy="142876"/>
          </a:xfrm>
          <a:prstGeom prst="rect">
            <a:avLst/>
          </a:prstGeom>
          <a:solidFill>
            <a:srgbClr val="AC9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Untitled-9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00429" y="3857628"/>
            <a:ext cx="2143142" cy="9987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90144-A4FA-4DB3-AFAE-EE5905706183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76598" y="6559753"/>
            <a:ext cx="2895600" cy="293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/>
                </a:solidFill>
              </a:defRPr>
            </a:lvl1pPr>
          </a:lstStyle>
          <a:p>
            <a:r>
              <a:rPr lang="en-US" altLang="ko-KR" smtClean="0"/>
              <a:t>DKU ML Lab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76642-F1FF-42CF-9569-1555288509B5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76598" y="6559753"/>
            <a:ext cx="2895600" cy="293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/>
                </a:solidFill>
              </a:defRPr>
            </a:lvl1pPr>
          </a:lstStyle>
          <a:p>
            <a:r>
              <a:rPr lang="en-US" altLang="ko-KR" smtClean="0"/>
              <a:t>DKU ML Lab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F5DBD-22F5-4D6F-971A-B270D63C5BFB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76598" y="6559753"/>
            <a:ext cx="2895600" cy="293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/>
                </a:solidFill>
              </a:defRPr>
            </a:lvl1pPr>
          </a:lstStyle>
          <a:p>
            <a:r>
              <a:rPr lang="en-US" altLang="ko-KR" smtClean="0"/>
              <a:t>DKU ML Lab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5BA38-0677-4C7F-BCA4-990C414D3FFF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24FB-697A-4F66-8250-35CE906EBF72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76598" y="6559753"/>
            <a:ext cx="2895600" cy="293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/>
                </a:solidFill>
              </a:defRPr>
            </a:lvl1pPr>
          </a:lstStyle>
          <a:p>
            <a:r>
              <a:rPr lang="en-US" altLang="ko-KR" smtClean="0"/>
              <a:t>DKU ML Lab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BDCF-4A7F-43FE-9E68-6938601C4ADA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바닥글 개체 틀 4"/>
          <p:cNvSpPr>
            <a:spLocks noGrp="1"/>
          </p:cNvSpPr>
          <p:nvPr>
            <p:ph type="ftr" sz="quarter" idx="13"/>
          </p:nvPr>
        </p:nvSpPr>
        <p:spPr>
          <a:xfrm>
            <a:off x="3176598" y="6559753"/>
            <a:ext cx="2895600" cy="293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/>
                </a:solidFill>
              </a:defRPr>
            </a:lvl1pPr>
          </a:lstStyle>
          <a:p>
            <a:r>
              <a:rPr lang="en-US" altLang="ko-KR" smtClean="0"/>
              <a:t>DKU ML Lab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2E21A-258E-4CF0-856E-4EADA3BEDE9B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76598" y="6559753"/>
            <a:ext cx="2895600" cy="293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/>
                </a:solidFill>
              </a:defRPr>
            </a:lvl1pPr>
          </a:lstStyle>
          <a:p>
            <a:r>
              <a:rPr lang="en-US" altLang="ko-KR" smtClean="0"/>
              <a:t>DKU ML Lab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38350-C8E3-4FCC-84EE-D32652982092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76598" y="6559753"/>
            <a:ext cx="2895600" cy="293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/>
                </a:solidFill>
              </a:defRPr>
            </a:lvl1pPr>
          </a:lstStyle>
          <a:p>
            <a:r>
              <a:rPr lang="en-US" altLang="ko-KR" smtClean="0"/>
              <a:t>DKU ML Lab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41C05-21DE-4576-8610-1F8D37EB0323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76598" y="6559753"/>
            <a:ext cx="2895600" cy="293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/>
                </a:solidFill>
              </a:defRPr>
            </a:lvl1pPr>
          </a:lstStyle>
          <a:p>
            <a:r>
              <a:rPr lang="en-US" altLang="ko-KR" smtClean="0"/>
              <a:t>DKU ML Lab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7257F-ABEB-455E-9082-FD270665D5A8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76598" y="6559753"/>
            <a:ext cx="2895600" cy="293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/>
                </a:solidFill>
              </a:defRPr>
            </a:lvl1pPr>
          </a:lstStyle>
          <a:p>
            <a:r>
              <a:rPr lang="en-US" altLang="ko-KR" smtClean="0"/>
              <a:t>DKU ML Lab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00174"/>
            <a:ext cx="8229600" cy="500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07126" y="152400"/>
            <a:ext cx="9036874" cy="6662749"/>
            <a:chOff x="107126" y="152400"/>
            <a:chExt cx="9036874" cy="6662749"/>
          </a:xfrm>
        </p:grpSpPr>
        <p:sp>
          <p:nvSpPr>
            <p:cNvPr id="8" name="AutoShape 3"/>
            <p:cNvSpPr>
              <a:spLocks noChangeArrowheads="1"/>
            </p:cNvSpPr>
            <p:nvPr userDrawn="1"/>
          </p:nvSpPr>
          <p:spPr bwMode="auto">
            <a:xfrm>
              <a:off x="107126" y="152400"/>
              <a:ext cx="8929749" cy="6550025"/>
            </a:xfrm>
            <a:prstGeom prst="roundRect">
              <a:avLst>
                <a:gd name="adj" fmla="val 4458"/>
              </a:avLst>
            </a:prstGeom>
            <a:noFill/>
            <a:ln w="38100">
              <a:solidFill>
                <a:srgbClr val="9A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L 도형 8"/>
            <p:cNvSpPr/>
            <p:nvPr userDrawn="1"/>
          </p:nvSpPr>
          <p:spPr>
            <a:xfrm rot="16200000">
              <a:off x="5546241" y="3198423"/>
              <a:ext cx="4143380" cy="3032899"/>
            </a:xfrm>
            <a:prstGeom prst="corner">
              <a:avLst>
                <a:gd name="adj1" fmla="val 6540"/>
                <a:gd name="adj2" fmla="val 81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AutoShape 6"/>
            <p:cNvSpPr>
              <a:spLocks noChangeArrowheads="1"/>
            </p:cNvSpPr>
            <p:nvPr userDrawn="1"/>
          </p:nvSpPr>
          <p:spPr bwMode="auto">
            <a:xfrm>
              <a:off x="3162213" y="6583374"/>
              <a:ext cx="2925866" cy="231775"/>
            </a:xfrm>
            <a:prstGeom prst="roundRect">
              <a:avLst>
                <a:gd name="adj" fmla="val 50000"/>
              </a:avLst>
            </a:prstGeom>
            <a:solidFill>
              <a:srgbClr val="9A0000"/>
            </a:solidFill>
            <a:ln w="9525">
              <a:solidFill>
                <a:srgbClr val="9A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8929718" y="2643182"/>
              <a:ext cx="214282" cy="428628"/>
            </a:xfrm>
            <a:prstGeom prst="rect">
              <a:avLst/>
            </a:prstGeom>
            <a:solidFill>
              <a:srgbClr val="9A0000"/>
            </a:solidFill>
            <a:ln>
              <a:solidFill>
                <a:srgbClr val="9A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911430" y="2633472"/>
            <a:ext cx="241714" cy="442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</a:defRPr>
            </a:lvl1pPr>
          </a:lstStyle>
          <a:p>
            <a:fld id="{6DCB85B0-62B5-4FB3-A801-FCA01D9715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634162" y="6563732"/>
            <a:ext cx="1152548" cy="2857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fld id="{CE8438AD-867A-4D7C-9A35-78BB5EB228A9}" type="datetime1">
              <a:rPr lang="ko-KR" altLang="en-US" smtClean="0"/>
              <a:t>2018-10-01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76598" y="6559753"/>
            <a:ext cx="2895600" cy="293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/>
                </a:solidFill>
              </a:defRPr>
            </a:lvl1pPr>
          </a:lstStyle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pic>
        <p:nvPicPr>
          <p:cNvPr id="12" name="그림 11" descr="Untitled-10.gif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8215370" y="6354430"/>
            <a:ext cx="928662" cy="5035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1" hangingPunct="1">
        <a:spcBef>
          <a:spcPct val="0"/>
        </a:spcBef>
        <a:buNone/>
        <a:defRPr sz="3200" kern="1200">
          <a:solidFill>
            <a:schemeClr val="tx1"/>
          </a:solidFill>
          <a:latin typeface="HY헤드라인M" pitchFamily="18" charset="-127"/>
          <a:ea typeface="HY헤드라인M" pitchFamily="18" charset="-127"/>
          <a:cs typeface="+mj-cs"/>
        </a:defRPr>
      </a:lvl1pPr>
    </p:titleStyle>
    <p:bodyStyle>
      <a:lvl1pPr marL="265113" indent="-265113" algn="just" defTabSz="914400" rtl="0" eaLnBrk="1" latinLnBrk="1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31825" indent="-285750" algn="just" defTabSz="914400" rtl="0" eaLnBrk="1" latinLnBrk="1" hangingPunct="1">
        <a:spcBef>
          <a:spcPct val="20000"/>
        </a:spcBef>
        <a:buFont typeface="Arial" pitchFamily="34" charset="0"/>
        <a:buChar char="–"/>
        <a:defRPr sz="2000" b="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987425" indent="-228600" algn="just" defTabSz="914400" rtl="0" eaLnBrk="1" latinLnBrk="1" hangingPunct="1">
        <a:spcBef>
          <a:spcPct val="20000"/>
        </a:spcBef>
        <a:buFont typeface="Arial" pitchFamily="34" charset="0"/>
        <a:buChar char="•"/>
        <a:defRPr sz="1800" b="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344613" indent="-228600" algn="just" defTabSz="914400" rtl="0" eaLnBrk="1" latinLnBrk="1" hangingPunct="1">
        <a:spcBef>
          <a:spcPct val="20000"/>
        </a:spcBef>
        <a:buFont typeface="Arial" pitchFamily="34" charset="0"/>
        <a:buChar char="–"/>
        <a:defRPr sz="1600" b="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700213" indent="-228600" algn="just" defTabSz="914400" rtl="0" eaLnBrk="1" latinLnBrk="1" hangingPunct="1">
        <a:spcBef>
          <a:spcPct val="20000"/>
        </a:spcBef>
        <a:buFont typeface="Arial" pitchFamily="34" charset="0"/>
        <a:buChar char="»"/>
        <a:defRPr sz="1400" b="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바닥글 개체 틀 3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 b="1">
                <a:solidFill>
                  <a:srgbClr val="1714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rgbClr val="1714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b="1">
                <a:solidFill>
                  <a:srgbClr val="1714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 b="1">
                <a:solidFill>
                  <a:srgbClr val="1714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400" b="1">
                <a:solidFill>
                  <a:srgbClr val="1714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b="1">
                <a:solidFill>
                  <a:srgbClr val="1714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b="1">
                <a:solidFill>
                  <a:srgbClr val="1714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b="1">
                <a:solidFill>
                  <a:srgbClr val="1714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b="1">
                <a:solidFill>
                  <a:srgbClr val="1714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1200" smtClean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DKU ML Lab</a:t>
            </a:r>
            <a:endParaRPr lang="ko-KR" altLang="en-US" sz="12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3315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xfrm>
            <a:off x="1011155" y="2180010"/>
            <a:ext cx="241714" cy="44291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 b="1">
                <a:solidFill>
                  <a:srgbClr val="1714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rgbClr val="1714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b="1">
                <a:solidFill>
                  <a:srgbClr val="1714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 b="1">
                <a:solidFill>
                  <a:srgbClr val="1714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400" b="1">
                <a:solidFill>
                  <a:srgbClr val="1714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b="1">
                <a:solidFill>
                  <a:srgbClr val="1714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b="1">
                <a:solidFill>
                  <a:srgbClr val="1714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b="1">
                <a:solidFill>
                  <a:srgbClr val="1714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b="1">
                <a:solidFill>
                  <a:srgbClr val="1714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516B2876-8F48-49CF-9E3E-28F43DE76D2E}" type="slidenum">
              <a:rPr lang="ko-KR" altLang="en-US" sz="900" smtClean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</a:t>
            </a:fld>
            <a:endParaRPr lang="ko-KR" altLang="en-US" sz="90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52" y="2304917"/>
            <a:ext cx="8352927" cy="14811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4800" cap="none" dirty="0"/>
              <a:t>Reinforcement Learning</a:t>
            </a:r>
            <a:r>
              <a:rPr lang="ko-KR" altLang="en-US" sz="4800" cap="none" dirty="0" smtClean="0"/>
              <a:t>                   </a:t>
            </a:r>
            <a:endParaRPr lang="en-US" altLang="ko-KR" sz="4800" cap="none" dirty="0" smtClean="0"/>
          </a:p>
          <a:p>
            <a:pPr algn="r" fontAlgn="auto">
              <a:spcAft>
                <a:spcPts val="0"/>
              </a:spcAft>
              <a:defRPr/>
            </a:pPr>
            <a:r>
              <a:rPr lang="ko-KR" altLang="en-US" sz="4800" cap="none" dirty="0" smtClean="0"/>
              <a:t>강화학습</a:t>
            </a:r>
            <a:endParaRPr lang="ko-KR" altLang="en-US" sz="4800" cap="none" dirty="0"/>
          </a:p>
        </p:txBody>
      </p:sp>
      <p:sp>
        <p:nvSpPr>
          <p:cNvPr id="8" name="직사각형 7"/>
          <p:cNvSpPr/>
          <p:nvPr/>
        </p:nvSpPr>
        <p:spPr>
          <a:xfrm flipH="1">
            <a:off x="253156" y="2304917"/>
            <a:ext cx="210335" cy="1481138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4000"/>
          </a:p>
        </p:txBody>
      </p:sp>
      <p:sp>
        <p:nvSpPr>
          <p:cNvPr id="10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3176598" y="6559753"/>
            <a:ext cx="2895600" cy="293687"/>
          </a:xfrm>
        </p:spPr>
        <p:txBody>
          <a:bodyPr/>
          <a:lstStyle/>
          <a:p>
            <a:r>
              <a:rPr lang="en-US" altLang="ko-KR" dirty="0" smtClean="0"/>
              <a:t>DKU ML Lab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163648"/>
              </p:ext>
            </p:extLst>
          </p:nvPr>
        </p:nvGraphicFramePr>
        <p:xfrm>
          <a:off x="3923928" y="4653136"/>
          <a:ext cx="4699470" cy="12961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9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2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굴림체" pitchFamily="49" charset="-127"/>
                        </a:rPr>
                        <a:t>작 성 자</a:t>
                      </a:r>
                      <a:endParaRPr lang="ko-KR" altLang="en-US" sz="1500" b="1" i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굴림체" pitchFamily="49" charset="-127"/>
                      </a:endParaRPr>
                    </a:p>
                  </a:txBody>
                  <a:tcPr marL="91439" marR="91439" marT="45739" marB="457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굴림체" pitchFamily="49" charset="-127"/>
                        </a:rPr>
                        <a:t>신동진</a:t>
                      </a:r>
                      <a:endParaRPr lang="ko-KR" altLang="en-US" sz="1500" b="1" i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굴림체" pitchFamily="49" charset="-127"/>
                      </a:endParaRPr>
                    </a:p>
                  </a:txBody>
                  <a:tcPr marL="91439" marR="91439" marT="45739" marB="45739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2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baseline="0" dirty="0" smtClean="0">
                          <a:latin typeface="Gill Sans MT" panose="020B0502020104020203" pitchFamily="34" charset="0"/>
                          <a:ea typeface="굴림체" pitchFamily="49" charset="-127"/>
                        </a:rPr>
                        <a:t>소    속</a:t>
                      </a:r>
                      <a:endParaRPr lang="ko-KR" altLang="en-US" sz="1500" b="1" i="0" baseline="0" dirty="0">
                        <a:latin typeface="Gill Sans MT" panose="020B0502020104020203" pitchFamily="34" charset="0"/>
                        <a:ea typeface="굴림체" pitchFamily="49" charset="-127"/>
                      </a:endParaRPr>
                    </a:p>
                  </a:txBody>
                  <a:tcPr marL="91439" marR="91439" marT="45739" marB="45739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i="0" baseline="0" dirty="0" smtClean="0">
                          <a:latin typeface="Gill Sans MT" panose="020B0502020104020203" pitchFamily="34" charset="0"/>
                          <a:ea typeface="굴림체" pitchFamily="49" charset="-127"/>
                        </a:rPr>
                        <a:t>DKU ML Lab</a:t>
                      </a:r>
                    </a:p>
                  </a:txBody>
                  <a:tcPr marL="91439" marR="91439" marT="45739" marB="45739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85" y="475705"/>
            <a:ext cx="1143328" cy="5411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16" y="475705"/>
            <a:ext cx="2363912" cy="46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8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43608" y="1556792"/>
                <a:ext cx="730341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대부분의 제어의 문제는 </a:t>
                </a:r>
                <a:r>
                  <a:rPr lang="en-US" altLang="ko-KR" dirty="0" smtClean="0"/>
                  <a:t>MDP(Markov Decision Process)</a:t>
                </a:r>
                <a:r>
                  <a:rPr lang="ko-KR" altLang="en-US" dirty="0" smtClean="0"/>
                  <a:t>로 표현 가능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MDP</a:t>
                </a:r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tuple [ </a:t>
                </a:r>
                <a:r>
                  <a:rPr lang="en-US" altLang="ko-KR" dirty="0" smtClean="0">
                    <a:latin typeface="Lucida Calligraphy" panose="03010101010101010101" pitchFamily="66" charset="0"/>
                  </a:rPr>
                  <a:t>S, A, P, R</a:t>
                </a:r>
                <a:r>
                  <a:rPr lang="en-US" altLang="ko-KR" dirty="0">
                    <a:latin typeface="Lucida Calligraphy" panose="03010101010101010101" pitchFamily="66" charset="0"/>
                  </a:rPr>
                  <a:t>,</a:t>
                </a:r>
                <a:r>
                  <a:rPr lang="en-US" altLang="ko-KR" dirty="0" smtClean="0">
                    <a:latin typeface="Lucida Calligraphy" panose="03010101010101010101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56792"/>
                <a:ext cx="7303410" cy="1200329"/>
              </a:xfrm>
              <a:prstGeom prst="rect">
                <a:avLst/>
              </a:prstGeom>
              <a:blipFill>
                <a:blip r:embed="rId3"/>
                <a:stretch>
                  <a:fillRect l="-668" t="-2538" b="-76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1102266" y="3364152"/>
            <a:ext cx="2308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Lucida Calligraphy" panose="03010101010101010101" pitchFamily="66" charset="0"/>
              </a:rPr>
              <a:t>S </a:t>
            </a:r>
            <a:r>
              <a:rPr lang="en-US" altLang="ko-KR" dirty="0" smtClean="0">
                <a:latin typeface="+mj-lt"/>
              </a:rPr>
              <a:t>: </a:t>
            </a:r>
            <a:r>
              <a:rPr lang="ko-KR" altLang="en-US" dirty="0" smtClean="0">
                <a:latin typeface="+mj-lt"/>
              </a:rPr>
              <a:t>상태의 유한 집합</a:t>
            </a:r>
            <a:endParaRPr lang="en-US" altLang="ko-KR" dirty="0" smtClean="0">
              <a:latin typeface="Lucida Calligraphy" panose="03010101010101010101" pitchFamily="66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34342" y="3745873"/>
            <a:ext cx="2448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Lucida Calligraphy" panose="03010101010101010101" pitchFamily="66" charset="0"/>
              </a:rPr>
              <a:t>A </a:t>
            </a:r>
            <a:r>
              <a:rPr lang="en-US" altLang="ko-KR" dirty="0" smtClean="0">
                <a:latin typeface="+mj-lt"/>
              </a:rPr>
              <a:t>: </a:t>
            </a:r>
            <a:r>
              <a:rPr lang="ko-KR" altLang="en-US" dirty="0" smtClean="0">
                <a:latin typeface="+mj-lt"/>
              </a:rPr>
              <a:t>행동의 유한 집합</a:t>
            </a:r>
            <a:endParaRPr lang="en-US" altLang="ko-KR" dirty="0">
              <a:latin typeface="Lucida Calligraphy" panose="03010101010101010101" pitchFamily="66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5821" y="4115205"/>
            <a:ext cx="2170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Lucida Calligraphy" panose="03010101010101010101" pitchFamily="66" charset="0"/>
              </a:rPr>
              <a:t>P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전이 확률 행렬</a:t>
            </a:r>
            <a:endParaRPr lang="en-US" altLang="ko-KR" dirty="0">
              <a:latin typeface="Lucida Calligraphy" panose="03010101010101010101" pitchFamily="66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75656" y="4484537"/>
            <a:ext cx="1601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Lucida Calligraphy" panose="03010101010101010101" pitchFamily="66" charset="0"/>
              </a:rPr>
              <a:t>R </a:t>
            </a:r>
            <a:r>
              <a:rPr lang="en-US" altLang="ko-KR" dirty="0" smtClean="0">
                <a:latin typeface="+mj-lt"/>
              </a:rPr>
              <a:t>: </a:t>
            </a:r>
            <a:r>
              <a:rPr lang="ko-KR" altLang="en-US" dirty="0" smtClean="0">
                <a:latin typeface="+mj-lt"/>
              </a:rPr>
              <a:t>보상 함수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1149586" y="4848312"/>
                <a:ext cx="15277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 smtClean="0">
                    <a:latin typeface="Lucida Calligraphy" panose="03010101010101010101" pitchFamily="66" charset="0"/>
                  </a:rPr>
                  <a:t> </a:t>
                </a:r>
                <a:r>
                  <a:rPr lang="en-US" altLang="ko-KR" dirty="0" smtClean="0">
                    <a:latin typeface="+mj-lt"/>
                  </a:rPr>
                  <a:t>: </a:t>
                </a:r>
                <a:r>
                  <a:rPr lang="ko-KR" altLang="en-US" dirty="0" smtClean="0">
                    <a:latin typeface="+mj-lt"/>
                  </a:rPr>
                  <a:t>할인 상수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586" y="4848312"/>
                <a:ext cx="1527791" cy="369332"/>
              </a:xfrm>
              <a:prstGeom prst="rect">
                <a:avLst/>
              </a:prstGeom>
              <a:blipFill>
                <a:blip r:embed="rId4"/>
                <a:stretch>
                  <a:fillRect t="-13115" r="-2800" b="-196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/>
          <p:cNvCxnSpPr/>
          <p:nvPr/>
        </p:nvCxnSpPr>
        <p:spPr>
          <a:xfrm>
            <a:off x="3491880" y="2886443"/>
            <a:ext cx="0" cy="3240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4023892" y="3573016"/>
                <a:ext cx="3716460" cy="372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altLang="ko-KR" dirty="0">
                              <a:latin typeface="Lucida Calligraphy" panose="03010101010101010101" pitchFamily="66" charset="0"/>
                            </a:rPr>
                            <m:t>P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dirty="0">
                  <a:latin typeface="Lucida Calligraphy" panose="03010101010101010101" pitchFamily="66" charset="0"/>
                </a:endParaRPr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892" y="3573016"/>
                <a:ext cx="3716460" cy="372538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4005202" y="4040821"/>
                <a:ext cx="337510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altLang="ko-KR" dirty="0">
                              <a:latin typeface="Lucida Calligraphy" panose="03010101010101010101" pitchFamily="66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dirty="0">
                  <a:latin typeface="Lucida Calligraphy" panose="03010101010101010101" pitchFamily="66" charset="0"/>
                </a:endParaRPr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202" y="4040821"/>
                <a:ext cx="3375109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306020" y="4519937"/>
                <a:ext cx="30258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에이전트의 행동양식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020" y="4519937"/>
                <a:ext cx="3025893" cy="276999"/>
              </a:xfrm>
              <a:prstGeom prst="rect">
                <a:avLst/>
              </a:prstGeom>
              <a:blipFill>
                <a:blip r:embed="rId7"/>
                <a:stretch>
                  <a:fillRect l="-2012" t="-28261" r="-4225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856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92533" y="1700808"/>
                <a:ext cx="566373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에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전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트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행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동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정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 dirty="0" smtClean="0"/>
                  <a:t>하에서 결정될 때</a:t>
                </a:r>
                <a:r>
                  <a:rPr lang="en-US" altLang="ko-KR" dirty="0" smtClean="0"/>
                  <a:t>,</a:t>
                </a:r>
              </a:p>
              <a:p>
                <a:r>
                  <a:rPr lang="en-US" altLang="ko-KR" dirty="0"/>
                  <a:t> </a:t>
                </a:r>
                <a:r>
                  <a:rPr lang="ko-KR" altLang="en-US" dirty="0" smtClean="0"/>
                  <a:t>현재 상태 </a:t>
                </a:r>
                <a:r>
                  <a:rPr lang="en-US" altLang="ko-KR" dirty="0" smtClean="0"/>
                  <a:t>s</a:t>
                </a:r>
                <a:r>
                  <a:rPr lang="ko-KR" altLang="en-US" dirty="0" smtClean="0"/>
                  <a:t>에서 다음 스텝의 상태가 </a:t>
                </a:r>
                <a:r>
                  <a:rPr lang="en-US" altLang="ko-KR" dirty="0" smtClean="0"/>
                  <a:t>s’</a:t>
                </a:r>
                <a:r>
                  <a:rPr lang="ko-KR" altLang="en-US" dirty="0" smtClean="0"/>
                  <a:t>이 될 확률은</a:t>
                </a:r>
                <a:r>
                  <a:rPr lang="en-US" altLang="ko-KR" dirty="0" smtClean="0"/>
                  <a:t>?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533" y="1700808"/>
                <a:ext cx="5663730" cy="646331"/>
              </a:xfrm>
              <a:prstGeom prst="rect">
                <a:avLst/>
              </a:prstGeom>
              <a:blipFill>
                <a:blip r:embed="rId3"/>
                <a:stretch>
                  <a:fillRect l="-861" t="-4717" r="-108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2766168" y="2633472"/>
                <a:ext cx="2525912" cy="769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altLang="ko-KR" dirty="0">
                              <a:latin typeface="Lucida Calligraphy" panose="03010101010101010101" pitchFamily="66" charset="0"/>
                            </a:rPr>
                            <m:t>P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altLang="ko-KR" dirty="0">
                              <a:latin typeface="Lucida Calligraphy" panose="03010101010101010101" pitchFamily="66" charset="0"/>
                            </a:rPr>
                            <m:t>P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altLang="ko-KR" dirty="0">
                  <a:latin typeface="Lucida Calligraphy" panose="03010101010101010101" pitchFamily="66" charset="0"/>
                </a:endParaRP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168" y="2633472"/>
                <a:ext cx="2525912" cy="7693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5275502" y="4987993"/>
            <a:ext cx="330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행동이 고려되면서 전이 확률과 보상이</a:t>
            </a:r>
            <a:endParaRPr lang="en-US" altLang="ko-KR" sz="1400" dirty="0" smtClean="0"/>
          </a:p>
          <a:p>
            <a:r>
              <a:rPr lang="ko-KR" altLang="en-US" sz="1400" dirty="0" smtClean="0"/>
              <a:t>행동의 정책에 영향을 받음에 유의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2341569" y="4939654"/>
                <a:ext cx="3375109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altLang="ko-KR" dirty="0">
                              <a:latin typeface="Lucida Calligraphy" panose="03010101010101010101" pitchFamily="66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altLang="ko-KR" dirty="0">
                              <a:latin typeface="Lucida Calligraphy" panose="03010101010101010101" pitchFamily="66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altLang="ko-KR" dirty="0">
                  <a:latin typeface="Lucida Calligraphy" panose="03010101010101010101" pitchFamily="66" charset="0"/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569" y="4939654"/>
                <a:ext cx="3375109" cy="7645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792533" y="4005064"/>
                <a:ext cx="46187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에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전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트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행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동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정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 dirty="0" smtClean="0"/>
                  <a:t>하에서 결정될 때</a:t>
                </a:r>
                <a:r>
                  <a:rPr lang="en-US" altLang="ko-KR" dirty="0" smtClean="0"/>
                  <a:t>,</a:t>
                </a:r>
              </a:p>
              <a:p>
                <a:r>
                  <a:rPr lang="en-US" altLang="ko-KR" dirty="0"/>
                  <a:t> </a:t>
                </a:r>
                <a:r>
                  <a:rPr lang="ko-KR" altLang="en-US" dirty="0" smtClean="0"/>
                  <a:t>현재 상태 </a:t>
                </a:r>
                <a:r>
                  <a:rPr lang="en-US" altLang="ko-KR" dirty="0" smtClean="0"/>
                  <a:t>s</a:t>
                </a:r>
                <a:r>
                  <a:rPr lang="ko-KR" altLang="en-US" dirty="0" smtClean="0"/>
                  <a:t>에서 얻게 될 보상은</a:t>
                </a:r>
                <a:r>
                  <a:rPr lang="en-US" altLang="ko-KR" dirty="0" smtClean="0"/>
                  <a:t>?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533" y="4005064"/>
                <a:ext cx="4618700" cy="646331"/>
              </a:xfrm>
              <a:prstGeom prst="rect">
                <a:avLst/>
              </a:prstGeom>
              <a:blipFill>
                <a:blip r:embed="rId6"/>
                <a:stretch>
                  <a:fillRect l="-1055" t="-5660" r="-132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연결선 21"/>
          <p:cNvCxnSpPr/>
          <p:nvPr/>
        </p:nvCxnSpPr>
        <p:spPr>
          <a:xfrm>
            <a:off x="1176198" y="3663981"/>
            <a:ext cx="7428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95189" y="1105945"/>
            <a:ext cx="300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Markov </a:t>
            </a:r>
            <a:r>
              <a:rPr lang="en-US" altLang="ko-KR" dirty="0" smtClean="0"/>
              <a:t>Decision </a:t>
            </a:r>
            <a:r>
              <a:rPr lang="en-US" altLang="ko-KR" dirty="0"/>
              <a:t>Processes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01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528996" y="1452016"/>
            <a:ext cx="36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가치함수와</a:t>
            </a:r>
            <a:r>
              <a:rPr lang="ko-KR" altLang="en-US" dirty="0" smtClean="0"/>
              <a:t> 행동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가치함수의</a:t>
            </a:r>
            <a:r>
              <a:rPr lang="ko-KR" altLang="en-US" dirty="0" smtClean="0"/>
              <a:t> 관계</a:t>
            </a:r>
            <a:endParaRPr lang="en-US" altLang="ko-KR" dirty="0" smtClean="0"/>
          </a:p>
        </p:txBody>
      </p:sp>
      <p:sp>
        <p:nvSpPr>
          <p:cNvPr id="4" name="타원 3"/>
          <p:cNvSpPr/>
          <p:nvPr/>
        </p:nvSpPr>
        <p:spPr>
          <a:xfrm>
            <a:off x="4408374" y="2422881"/>
            <a:ext cx="432048" cy="432048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4" idx="3"/>
            <a:endCxn id="17" idx="0"/>
          </p:cNvCxnSpPr>
          <p:nvPr/>
        </p:nvCxnSpPr>
        <p:spPr>
          <a:xfrm flipH="1">
            <a:off x="4192350" y="2791657"/>
            <a:ext cx="279296" cy="100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4" idx="5"/>
            <a:endCxn id="19" idx="0"/>
          </p:cNvCxnSpPr>
          <p:nvPr/>
        </p:nvCxnSpPr>
        <p:spPr>
          <a:xfrm>
            <a:off x="4777150" y="2791657"/>
            <a:ext cx="279296" cy="100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976326" y="3799973"/>
            <a:ext cx="432048" cy="43204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840422" y="3799973"/>
            <a:ext cx="432048" cy="43204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124322" y="242260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665488" y="3799973"/>
            <a:ext cx="247566" cy="36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278549" y="2409956"/>
                <a:ext cx="8061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549" y="2409956"/>
                <a:ext cx="806183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629820" y="3799973"/>
                <a:ext cx="10356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20" y="3799973"/>
                <a:ext cx="1035668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057238" y="4808011"/>
                <a:ext cx="3134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238" y="4808011"/>
                <a:ext cx="3134320" cy="276999"/>
              </a:xfrm>
              <a:prstGeom prst="rect">
                <a:avLst/>
              </a:prstGeom>
              <a:blipFill>
                <a:blip r:embed="rId5"/>
                <a:stretch>
                  <a:fillRect l="-973" r="-1751" b="-4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504618" y="5305235"/>
                <a:ext cx="423955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618" y="5305235"/>
                <a:ext cx="4239559" cy="6721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528996" y="1452016"/>
            <a:ext cx="6609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행동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가치함수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정책 하에서 현재 상태와 취할 </a:t>
            </a:r>
            <a:r>
              <a:rPr lang="ko-KR" altLang="en-US" dirty="0" err="1" smtClean="0"/>
              <a:t>행동에대한</a:t>
            </a:r>
            <a:r>
              <a:rPr lang="ko-KR" altLang="en-US" dirty="0" smtClean="0"/>
              <a:t> 누적 보상의 </a:t>
            </a:r>
            <a:r>
              <a:rPr lang="ko-KR" altLang="en-US" dirty="0" err="1" smtClean="0"/>
              <a:t>기댓값</a:t>
            </a:r>
            <a:endParaRPr lang="en-US" altLang="ko-K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57238" y="2494972"/>
                <a:ext cx="3134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238" y="2494972"/>
                <a:ext cx="3134320" cy="276999"/>
              </a:xfrm>
              <a:prstGeom prst="rect">
                <a:avLst/>
              </a:prstGeom>
              <a:blipFill>
                <a:blip r:embed="rId3"/>
                <a:stretch>
                  <a:fillRect l="-973" r="-1751" b="-413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195736" y="4052901"/>
                <a:ext cx="50746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4052901"/>
                <a:ext cx="5074650" cy="276999"/>
              </a:xfrm>
              <a:prstGeom prst="rect">
                <a:avLst/>
              </a:prstGeom>
              <a:blipFill>
                <a:blip r:embed="rId4"/>
                <a:stretch>
                  <a:fillRect b="-4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006646" y="4436232"/>
                <a:ext cx="638177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646" y="4436232"/>
                <a:ext cx="6381778" cy="276999"/>
              </a:xfrm>
              <a:prstGeom prst="rect">
                <a:avLst/>
              </a:prstGeom>
              <a:blipFill>
                <a:blip r:embed="rId5"/>
                <a:stretch>
                  <a:fillRect b="-4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227674" y="4797683"/>
                <a:ext cx="47205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altLang="ko-KR" dirty="0">
                              <a:latin typeface="Lucida Calligraphy" panose="03010101010101010101" pitchFamily="66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674" y="4797683"/>
                <a:ext cx="4720589" cy="276999"/>
              </a:xfrm>
              <a:prstGeom prst="rect">
                <a:avLst/>
              </a:prstGeom>
              <a:blipFill>
                <a:blip r:embed="rId6"/>
                <a:stretch>
                  <a:fillRect b="-4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267876" y="5239539"/>
                <a:ext cx="4176332" cy="6724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altLang="ko-KR" dirty="0">
                              <a:latin typeface="Lucida Calligraphy" panose="03010101010101010101" pitchFamily="66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altLang="ko-KR" dirty="0">
                                  <a:latin typeface="Lucida Calligraphy" panose="03010101010101010101" pitchFamily="66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′∈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876" y="5239539"/>
                <a:ext cx="4176332" cy="6724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451745" y="3693473"/>
                <a:ext cx="32366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745" y="3693473"/>
                <a:ext cx="3236655" cy="276999"/>
              </a:xfrm>
              <a:prstGeom prst="rect">
                <a:avLst/>
              </a:prstGeom>
              <a:blipFill>
                <a:blip r:embed="rId8"/>
                <a:stretch>
                  <a:fillRect l="-942" r="-1883" b="-4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연결선 27"/>
          <p:cNvCxnSpPr/>
          <p:nvPr/>
        </p:nvCxnSpPr>
        <p:spPr>
          <a:xfrm>
            <a:off x="2196280" y="3284984"/>
            <a:ext cx="489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24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528996" y="1452016"/>
            <a:ext cx="6609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행동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가치함수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정책 하에서 현재 상태와 취할 </a:t>
            </a:r>
            <a:r>
              <a:rPr lang="ko-KR" altLang="en-US" dirty="0" err="1" smtClean="0"/>
              <a:t>행동에대한</a:t>
            </a:r>
            <a:r>
              <a:rPr lang="ko-KR" altLang="en-US" dirty="0" smtClean="0"/>
              <a:t> 누적 보상의 </a:t>
            </a:r>
            <a:r>
              <a:rPr lang="ko-KR" altLang="en-US" dirty="0" err="1" smtClean="0"/>
              <a:t>기댓값</a:t>
            </a:r>
            <a:endParaRPr lang="en-US" altLang="ko-K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267876" y="3058245"/>
                <a:ext cx="2736171" cy="6724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altLang="ko-KR" dirty="0">
                              <a:latin typeface="Lucida Calligraphy" panose="03010101010101010101" pitchFamily="66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altLang="ko-KR" dirty="0">
                                  <a:latin typeface="Lucida Calligraphy" panose="03010101010101010101" pitchFamily="66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876" y="3058245"/>
                <a:ext cx="2736171" cy="6724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076056" y="2236915"/>
                <a:ext cx="2525912" cy="615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altLang="ko-KR" sz="1400" dirty="0">
                              <a:latin typeface="Lucida Calligraphy" panose="03010101010101010101" pitchFamily="66" charset="0"/>
                            </a:rPr>
                            <m:t>P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𝑠𝑠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ko-KR" altLang="en-US" sz="1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bSup>
                        <m:sSubSup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altLang="ko-KR" sz="1400" dirty="0">
                              <a:latin typeface="Lucida Calligraphy" panose="03010101010101010101" pitchFamily="66" charset="0"/>
                            </a:rPr>
                            <m:t>P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𝑠𝑠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altLang="ko-KR" sz="1400" dirty="0">
                  <a:latin typeface="Lucida Calligraphy" panose="03010101010101010101" pitchFamily="66" charset="0"/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2236915"/>
                <a:ext cx="2525912" cy="615168"/>
              </a:xfrm>
              <a:prstGeom prst="rect">
                <a:avLst/>
              </a:prstGeom>
              <a:blipFill>
                <a:blip r:embed="rId4"/>
                <a:stretch>
                  <a:fillRect t="-115842" r="-242" b="-1663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305662" y="3764620"/>
                <a:ext cx="3922522" cy="6724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altLang="ko-KR" dirty="0">
                              <a:latin typeface="Lucida Calligraphy" panose="03010101010101010101" pitchFamily="66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altLang="ko-KR" dirty="0">
                                  <a:latin typeface="Lucida Calligraphy" panose="03010101010101010101" pitchFamily="66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662" y="3764620"/>
                <a:ext cx="3922522" cy="6724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오른쪽 화살표 3"/>
          <p:cNvSpPr/>
          <p:nvPr/>
        </p:nvSpPr>
        <p:spPr>
          <a:xfrm rot="9548138">
            <a:off x="3954001" y="2879525"/>
            <a:ext cx="1558243" cy="98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05662" y="4470995"/>
                <a:ext cx="2338346" cy="6724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altLang="ko-KR" dirty="0">
                              <a:latin typeface="Lucida Calligraphy" panose="03010101010101010101" pitchFamily="66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altLang="ko-KR" dirty="0">
                                  <a:latin typeface="Lucida Calligraphy" panose="03010101010101010101" pitchFamily="66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662" y="4470995"/>
                <a:ext cx="2338346" cy="6724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76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67744" y="1340768"/>
                <a:ext cx="4479431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altLang="ko-KR" dirty="0">
                                  <a:latin typeface="Lucida Calligraphy" panose="03010101010101010101" pitchFamily="66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′∈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ko-KR" dirty="0">
                                      <a:latin typeface="Lucida Calligraphy" panose="03010101010101010101" pitchFamily="66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𝑠𝑠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</m:e>
                          </m:nary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340768"/>
                <a:ext cx="4479431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70858" y="2232487"/>
                <a:ext cx="3889591" cy="672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altLang="ko-KR" dirty="0">
                                  <a:latin typeface="Lucida Calligraphy" panose="03010101010101010101" pitchFamily="66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′∈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ko-KR" dirty="0">
                                      <a:latin typeface="Lucida Calligraphy" panose="03010101010101010101" pitchFamily="66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𝑠𝑠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</m:e>
                          </m:nary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858" y="2232487"/>
                <a:ext cx="3889591" cy="6724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1404" y="3795938"/>
                <a:ext cx="30294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ko-KR" sz="2400" dirty="0">
                              <a:latin typeface="Lucida Calligraphy" panose="03010101010101010101" pitchFamily="66" charset="0"/>
                            </a:rPr>
                            <m:t>R</m:t>
                          </m:r>
                        </m:e>
                        <m:sup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ko-KR" sz="2400" dirty="0">
                              <a:latin typeface="Lucida Calligraphy" panose="03010101010101010101" pitchFamily="66" charset="0"/>
                            </a:rPr>
                            <m:t>P</m:t>
                          </m:r>
                        </m:e>
                        <m:sup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404" y="3795938"/>
                <a:ext cx="3029419" cy="369332"/>
              </a:xfrm>
              <a:prstGeom prst="rect">
                <a:avLst/>
              </a:prstGeom>
              <a:blipFill>
                <a:blip r:embed="rId5"/>
                <a:stretch>
                  <a:fillRect l="-80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791404" y="4224445"/>
                <a:ext cx="3445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ko-KR" sz="2400" dirty="0">
                                      <a:latin typeface="Lucida Calligraphy" panose="03010101010101010101" pitchFamily="66" charset="0"/>
                                    </a:rPr>
                                    <m:t>P</m:t>
                                  </m:r>
                                </m:e>
                                <m:sup>
                                  <m:r>
                                    <a:rPr lang="ko-KR" altLang="en-US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ko-KR" sz="2400" dirty="0">
                              <a:latin typeface="Lucida Calligraphy" panose="03010101010101010101" pitchFamily="66" charset="0"/>
                            </a:rPr>
                            <m:t>R</m:t>
                          </m:r>
                        </m:e>
                        <m:sup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404" y="4224445"/>
                <a:ext cx="3445559" cy="369332"/>
              </a:xfrm>
              <a:prstGeom prst="rect">
                <a:avLst/>
              </a:prstGeom>
              <a:blipFill>
                <a:blip r:embed="rId6"/>
                <a:stretch>
                  <a:fillRect l="-53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98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915816" y="1412776"/>
                <a:ext cx="2997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ko-KR" sz="2400" dirty="0">
                                      <a:latin typeface="Lucida Calligraphy" panose="03010101010101010101" pitchFamily="66" charset="0"/>
                                    </a:rPr>
                                    <m:t>P</m:t>
                                  </m:r>
                                </m:e>
                                <m:sup>
                                  <m:r>
                                    <a:rPr lang="ko-KR" altLang="en-US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ko-KR" sz="2400" dirty="0">
                              <a:latin typeface="Lucida Calligraphy" panose="03010101010101010101" pitchFamily="66" charset="0"/>
                            </a:rPr>
                            <m:t>R</m:t>
                          </m:r>
                        </m:e>
                        <m:sup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1412776"/>
                <a:ext cx="2997808" cy="369332"/>
              </a:xfrm>
              <a:prstGeom prst="rect">
                <a:avLst/>
              </a:prstGeom>
              <a:blipFill>
                <a:blip r:embed="rId3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043608" y="2060848"/>
            <a:ext cx="7361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에이전트의 제어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정책의 결정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가치함수를</a:t>
            </a:r>
            <a:r>
              <a:rPr lang="ko-KR" altLang="en-US" dirty="0" smtClean="0"/>
              <a:t> 최대로 하는 정책을 찾는</a:t>
            </a:r>
            <a:endParaRPr lang="en-US" altLang="ko-KR" dirty="0" smtClean="0"/>
          </a:p>
          <a:p>
            <a:r>
              <a:rPr lang="ko-KR" altLang="en-US" dirty="0" smtClean="0"/>
              <a:t>문제와 같으며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이와 같은 정책을 최적의 정책</a:t>
            </a:r>
            <a:r>
              <a:rPr lang="en-US" altLang="ko-KR" dirty="0" smtClean="0"/>
              <a:t>(Optimal Policy)</a:t>
            </a:r>
            <a:r>
              <a:rPr lang="ko-KR" altLang="en-US" dirty="0" smtClean="0"/>
              <a:t>이라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35992" y="3204750"/>
                <a:ext cx="4976812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ko-KR" dirty="0"/>
                                        <m:t>argmax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mr>
                                </m:m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altLang="ko-KR" dirty="0"/>
                                        <m:t>max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ko-KR" altLang="en-US" dirty="0"/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ko-KR" alt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mr>
                                </m:m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　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0                          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𝑜𝑡h𝑒𝑟𝑤𝑖𝑠𝑒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992" y="3204750"/>
                <a:ext cx="4976812" cy="1248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821866" y="5153079"/>
            <a:ext cx="5804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하지만 최적의 정책을 찾는 문제는 대부분 비선형이며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닫힌 해가 아니라는 것이 알려져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69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55572" y="1366942"/>
                <a:ext cx="42472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수치해석적</a:t>
                </a:r>
                <a:r>
                  <a:rPr lang="ko-KR" altLang="en-US" dirty="0" smtClean="0"/>
                  <a:t> 예측 </a:t>
                </a:r>
                <a:r>
                  <a:rPr lang="en-US" altLang="ko-KR" dirty="0" smtClean="0"/>
                  <a:t>: Monte-Carlo RL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572" y="1366942"/>
                <a:ext cx="4247253" cy="276999"/>
              </a:xfrm>
              <a:prstGeom prst="rect">
                <a:avLst/>
              </a:prstGeom>
              <a:blipFill>
                <a:blip r:embed="rId3"/>
                <a:stretch>
                  <a:fillRect l="-287" t="-28261" r="-861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모서리가 둥근 직사각형 5"/>
              <p:cNvSpPr/>
              <p:nvPr/>
            </p:nvSpPr>
            <p:spPr>
              <a:xfrm>
                <a:off x="2896205" y="2348880"/>
                <a:ext cx="3456384" cy="91440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value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dirty="0" smtClean="0">
                    <a:solidFill>
                      <a:schemeClr val="tx1"/>
                    </a:solidFill>
                  </a:rPr>
                  <a:t> mean return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모서리가 둥근 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205" y="2348880"/>
                <a:ext cx="3456384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974399" y="3609921"/>
            <a:ext cx="753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에이전트가 탐험을 통해 얻는 정보를 통해 직접적으로 </a:t>
            </a:r>
            <a:r>
              <a:rPr lang="ko-KR" altLang="en-US" dirty="0" err="1" smtClean="0"/>
              <a:t>가치함수를</a:t>
            </a:r>
            <a:r>
              <a:rPr lang="en-US" altLang="ko-KR" dirty="0"/>
              <a:t> </a:t>
            </a:r>
            <a:r>
              <a:rPr lang="ko-KR" altLang="en-US" dirty="0" smtClean="0"/>
              <a:t>예측</a:t>
            </a:r>
            <a:endParaRPr lang="en-US" altLang="ko-K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028982" y="4314859"/>
                <a:ext cx="5423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탐험을 통해 얻는 정보</a:t>
                </a:r>
                <a:r>
                  <a:rPr lang="en-US" altLang="ko-KR" dirty="0" smtClean="0"/>
                  <a:t>(episode)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982" y="4314859"/>
                <a:ext cx="5423664" cy="369332"/>
              </a:xfrm>
              <a:prstGeom prst="rect">
                <a:avLst/>
              </a:prstGeom>
              <a:blipFill>
                <a:blip r:embed="rId5"/>
                <a:stretch>
                  <a:fillRect l="-1011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28982" y="4835131"/>
                <a:ext cx="5598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누적 보상의 계산</a:t>
                </a:r>
                <a:r>
                  <a:rPr lang="en-US" altLang="ko-KR" dirty="0"/>
                  <a:t> </a:t>
                </a:r>
                <a:r>
                  <a:rPr lang="en-US" altLang="ko-KR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982" y="4835131"/>
                <a:ext cx="5598840" cy="369332"/>
              </a:xfrm>
              <a:prstGeom prst="rect">
                <a:avLst/>
              </a:prstGeom>
              <a:blipFill>
                <a:blip r:embed="rId6"/>
                <a:stretch>
                  <a:fillRect l="-980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2149" y="5396366"/>
                <a:ext cx="1904496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149" y="5396366"/>
                <a:ext cx="1904496" cy="6707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55572" y="1366942"/>
            <a:ext cx="27980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 smtClean="0"/>
              <a:t>Monte-Carlo Learning(MC)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63688" y="2485597"/>
                <a:ext cx="619268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N(s) : </a:t>
                </a:r>
                <a:r>
                  <a:rPr lang="ko-KR" altLang="en-US" dirty="0" smtClean="0"/>
                  <a:t>상태 </a:t>
                </a:r>
                <a:r>
                  <a:rPr lang="en-US" altLang="ko-KR" dirty="0" smtClean="0"/>
                  <a:t>s</a:t>
                </a:r>
                <a:r>
                  <a:rPr lang="ko-KR" altLang="en-US" dirty="0" smtClean="0"/>
                  <a:t>에 도달한 횟수를 누적 </a:t>
                </a:r>
                <a:r>
                  <a:rPr lang="en-US" altLang="ko-KR" dirty="0" smtClean="0"/>
                  <a:t>(Incremental counter)</a:t>
                </a:r>
              </a:p>
              <a:p>
                <a:r>
                  <a:rPr lang="en-US" altLang="ko-KR" dirty="0" smtClean="0"/>
                  <a:t>S(s) : </a:t>
                </a:r>
                <a:r>
                  <a:rPr lang="ko-KR" altLang="en-US" dirty="0" smtClean="0"/>
                  <a:t>상태 </a:t>
                </a:r>
                <a:r>
                  <a:rPr lang="en-US" altLang="ko-KR" dirty="0" smtClean="0"/>
                  <a:t>s</a:t>
                </a:r>
                <a:r>
                  <a:rPr lang="ko-KR" altLang="en-US" dirty="0" smtClean="0"/>
                  <a:t>에 도달했을 때의 누적 보상을 누적</a:t>
                </a:r>
                <a:endParaRPr lang="en-US" altLang="ko-KR" dirty="0" smtClean="0"/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     (Incremental return)</a:t>
                </a:r>
              </a:p>
              <a:p>
                <a:r>
                  <a:rPr lang="en-US" altLang="ko-KR" dirty="0" smtClean="0"/>
                  <a:t>V(s) : </a:t>
                </a:r>
                <a:r>
                  <a:rPr lang="ko-KR" altLang="en-US" dirty="0" smtClean="0"/>
                  <a:t>상태 </a:t>
                </a:r>
                <a:r>
                  <a:rPr lang="en-US" altLang="ko-KR" dirty="0" smtClean="0"/>
                  <a:t>s</a:t>
                </a:r>
                <a:r>
                  <a:rPr lang="ko-KR" altLang="en-US" dirty="0" smtClean="0"/>
                  <a:t>에서의 추정된 </a:t>
                </a:r>
                <a:r>
                  <a:rPr lang="ko-KR" altLang="en-US" dirty="0" err="1" smtClean="0"/>
                  <a:t>가치함수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r>
                  <a:rPr lang="ko-KR" altLang="en-US" dirty="0" smtClean="0"/>
                  <a:t>   대수의 법칙에 따라  </a:t>
                </a:r>
                <a:r>
                  <a:rPr lang="en-US" altLang="ko-KR" dirty="0" smtClean="0"/>
                  <a:t>N(s)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⟶∞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⟹  </m:t>
                    </m:r>
                  </m:oMath>
                </a14:m>
                <a:r>
                  <a:rPr lang="en-US" altLang="ko-KR" dirty="0" smtClean="0"/>
                  <a:t>V(s)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2485597"/>
                <a:ext cx="6192688" cy="1754326"/>
              </a:xfrm>
              <a:prstGeom prst="rect">
                <a:avLst/>
              </a:prstGeom>
              <a:blipFill>
                <a:blip r:embed="rId3"/>
                <a:stretch>
                  <a:fillRect l="-787" t="-2083" b="-4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341115" y="4707129"/>
            <a:ext cx="703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많은 횟수의 탐험 후에 학습된 </a:t>
            </a:r>
            <a:r>
              <a:rPr lang="en-US" altLang="ko-KR" dirty="0" smtClean="0"/>
              <a:t>V(s)</a:t>
            </a:r>
            <a:r>
              <a:rPr lang="ko-KR" altLang="en-US" dirty="0" smtClean="0"/>
              <a:t>를 기반으로</a:t>
            </a:r>
            <a:r>
              <a:rPr lang="en-US" altLang="ko-KR" dirty="0"/>
              <a:t> </a:t>
            </a:r>
            <a:r>
              <a:rPr lang="ko-KR" altLang="en-US" dirty="0" smtClean="0"/>
              <a:t>최적의 정책을 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00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55572" y="1366942"/>
            <a:ext cx="172002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/>
              <a:t>MC pseudocode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47664" y="2492896"/>
                <a:ext cx="640871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0.  </a:t>
                </a:r>
                <a:r>
                  <a:rPr lang="ko-KR" altLang="en-US" dirty="0" smtClean="0"/>
                  <a:t>상태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보상의 정의</a:t>
                </a:r>
                <a:endParaRPr lang="en-US" altLang="ko-KR" dirty="0" smtClean="0"/>
              </a:p>
              <a:p>
                <a:pPr marL="342900" indent="-342900">
                  <a:buAutoNum type="arabicPeriod"/>
                </a:pPr>
                <a:r>
                  <a:rPr lang="en-US" altLang="ko-KR" dirty="0" smtClean="0"/>
                  <a:t>N(s), S(s) </a:t>
                </a:r>
                <a:r>
                  <a:rPr lang="ko-KR" altLang="en-US" dirty="0" smtClean="0"/>
                  <a:t>초기화</a:t>
                </a:r>
                <a:endParaRPr lang="en-US" altLang="ko-KR" dirty="0" smtClean="0"/>
              </a:p>
              <a:p>
                <a:pPr marL="342900" indent="-342900">
                  <a:buAutoNum type="arabicPeriod"/>
                </a:pPr>
                <a:r>
                  <a:rPr lang="en-US" altLang="ko-KR" dirty="0" smtClean="0"/>
                  <a:t>Terminal state</a:t>
                </a:r>
                <a:r>
                  <a:rPr lang="ko-KR" altLang="en-US" dirty="0" smtClean="0"/>
                  <a:t>에 도달할 때 까지 에이전트가 환경을 탐험</a:t>
                </a:r>
                <a:endParaRPr lang="en-US" altLang="ko-KR" dirty="0" smtClean="0"/>
              </a:p>
              <a:p>
                <a:r>
                  <a:rPr lang="en-US" altLang="ko-KR" dirty="0" smtClean="0"/>
                  <a:t>    N(s)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N(s)+1</a:t>
                </a:r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  S(s)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S(s)+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marL="342900" indent="-342900">
                  <a:buAutoNum type="arabicPeriod" startAt="3"/>
                </a:pPr>
                <a:r>
                  <a:rPr lang="en-US" altLang="ko-KR" dirty="0" smtClean="0"/>
                  <a:t>2.</a:t>
                </a:r>
                <a:r>
                  <a:rPr lang="ko-KR" altLang="en-US" dirty="0" smtClean="0"/>
                  <a:t>를 반복</a:t>
                </a:r>
                <a:endParaRPr lang="en-US" altLang="ko-KR" dirty="0" smtClean="0"/>
              </a:p>
              <a:p>
                <a:r>
                  <a:rPr lang="en-US" altLang="ko-KR" dirty="0" smtClean="0"/>
                  <a:t>4.  </a:t>
                </a:r>
                <a:r>
                  <a:rPr lang="ko-KR" altLang="en-US" dirty="0" smtClean="0"/>
                  <a:t>충분한 횟수의 탐험 이후 </a:t>
                </a:r>
                <a:r>
                  <a:rPr lang="en-US" altLang="ko-KR" dirty="0" smtClean="0"/>
                  <a:t>V(s)</a:t>
                </a:r>
                <a:r>
                  <a:rPr lang="ko-KR" altLang="en-US" dirty="0" smtClean="0"/>
                  <a:t>를 계산</a:t>
                </a:r>
                <a:endParaRPr lang="en-US" altLang="ko-KR" dirty="0" smtClean="0"/>
              </a:p>
              <a:p>
                <a:r>
                  <a:rPr lang="en-US" altLang="ko-KR" dirty="0" smtClean="0"/>
                  <a:t>    V(s)=N(s)/S(s)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492896"/>
                <a:ext cx="6408712" cy="2308324"/>
              </a:xfrm>
              <a:prstGeom prst="rect">
                <a:avLst/>
              </a:prstGeom>
              <a:blipFill>
                <a:blip r:embed="rId3"/>
                <a:stretch>
                  <a:fillRect l="-1047" t="-1583" b="-31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43608" y="1556792"/>
                <a:ext cx="718158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제어의 문제는 </a:t>
                </a:r>
                <a:r>
                  <a:rPr lang="en-US" altLang="ko-KR" dirty="0" smtClean="0"/>
                  <a:t>MP(Markov Process)</a:t>
                </a:r>
                <a:r>
                  <a:rPr lang="ko-KR" altLang="en-US" dirty="0" smtClean="0"/>
                  <a:t>로 문제를 표현하는 것으로 시작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MP</a:t>
                </a:r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tuple [ </a:t>
                </a:r>
                <a:r>
                  <a:rPr lang="en-US" altLang="ko-KR" dirty="0" smtClean="0">
                    <a:latin typeface="Lucida Calligraphy" panose="03010101010101010101" pitchFamily="66" charset="0"/>
                  </a:rPr>
                  <a:t>S, P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56792"/>
                <a:ext cx="7181581" cy="1200329"/>
              </a:xfrm>
              <a:prstGeom prst="rect">
                <a:avLst/>
              </a:prstGeom>
              <a:blipFill>
                <a:blip r:embed="rId3"/>
                <a:stretch>
                  <a:fillRect l="-679" t="-2538" b="-76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1099619" y="3897232"/>
            <a:ext cx="2308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Lucida Calligraphy" panose="03010101010101010101" pitchFamily="66" charset="0"/>
              </a:rPr>
              <a:t>S </a:t>
            </a:r>
            <a:r>
              <a:rPr lang="en-US" altLang="ko-KR" dirty="0" smtClean="0">
                <a:latin typeface="+mj-lt"/>
              </a:rPr>
              <a:t>: </a:t>
            </a:r>
            <a:r>
              <a:rPr lang="ko-KR" altLang="en-US" dirty="0" smtClean="0">
                <a:latin typeface="+mj-lt"/>
              </a:rPr>
              <a:t>상태의 유한 집합</a:t>
            </a:r>
            <a:endParaRPr lang="en-US" altLang="ko-KR" dirty="0" smtClean="0">
              <a:latin typeface="Lucida Calligraphy" panose="03010101010101010101" pitchFamily="66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7132" y="4680978"/>
            <a:ext cx="2170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Lucida Calligraphy" panose="03010101010101010101" pitchFamily="66" charset="0"/>
              </a:rPr>
              <a:t>P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전이 확률 행렬</a:t>
            </a:r>
            <a:endParaRPr lang="en-US" altLang="ko-KR" dirty="0">
              <a:latin typeface="Lucida Calligraphy" panose="03010101010101010101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109536" y="3345625"/>
                <a:ext cx="3192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536" y="3345625"/>
                <a:ext cx="3192669" cy="36933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 18"/>
          <p:cNvCxnSpPr/>
          <p:nvPr/>
        </p:nvCxnSpPr>
        <p:spPr>
          <a:xfrm>
            <a:off x="3707904" y="2844968"/>
            <a:ext cx="0" cy="3240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오른쪽 화살표 19"/>
          <p:cNvSpPr/>
          <p:nvPr/>
        </p:nvSpPr>
        <p:spPr>
          <a:xfrm>
            <a:off x="4489452" y="3823334"/>
            <a:ext cx="418594" cy="208864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4395295" y="3823334"/>
            <a:ext cx="418594" cy="208864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952290" y="3743100"/>
                <a:ext cx="1985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Markov</a:t>
                </a:r>
                <a:r>
                  <a:rPr lang="ko-KR" altLang="en-US" dirty="0" smtClean="0"/>
                  <a:t>이다</a:t>
                </a:r>
                <a:r>
                  <a:rPr lang="en-US" altLang="ko-KR" dirty="0" smtClean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290" y="3743100"/>
                <a:ext cx="1985415" cy="369332"/>
              </a:xfrm>
              <a:prstGeom prst="rect">
                <a:avLst/>
              </a:prstGeom>
              <a:blipFill>
                <a:blip r:embed="rId5"/>
                <a:stretch>
                  <a:fillRect t="-8197" r="-245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직사각형 22"/>
              <p:cNvSpPr/>
              <p:nvPr/>
            </p:nvSpPr>
            <p:spPr>
              <a:xfrm>
                <a:off x="4128225" y="4465148"/>
                <a:ext cx="3716460" cy="372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dirty="0">
                              <a:latin typeface="Lucida Calligraphy" panose="03010101010101010101" pitchFamily="66" charset="0"/>
                            </a:rPr>
                            <m:t>P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dirty="0">
                  <a:latin typeface="Lucida Calligraphy" panose="03010101010101010101" pitchFamily="66" charset="0"/>
                </a:endParaRPr>
              </a:p>
            </p:txBody>
          </p:sp>
        </mc:Choice>
        <mc:Fallback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225" y="4465148"/>
                <a:ext cx="3716460" cy="372538"/>
              </a:xfrm>
              <a:prstGeom prst="rect">
                <a:avLst/>
              </a:prstGeom>
              <a:blipFill>
                <a:blip r:embed="rId6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1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995189" y="1105945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ex)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403648" y="2987660"/>
                <a:ext cx="2289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       2   −1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987660"/>
                <a:ext cx="228985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79313" y="2502547"/>
                <a:ext cx="14054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313" y="2502547"/>
                <a:ext cx="1405449" cy="276999"/>
              </a:xfrm>
              <a:prstGeom prst="rect">
                <a:avLst/>
              </a:prstGeom>
              <a:blipFill>
                <a:blip r:embed="rId4"/>
                <a:stretch>
                  <a:fillRect l="-2609" b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157054" y="1684817"/>
            <a:ext cx="17267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epi1 : x z</a:t>
            </a:r>
          </a:p>
          <a:p>
            <a:r>
              <a:rPr lang="en-US" altLang="ko-KR" dirty="0" smtClean="0"/>
              <a:t>epi2 : x y z</a:t>
            </a:r>
          </a:p>
          <a:p>
            <a:r>
              <a:rPr lang="en-US" altLang="ko-KR" dirty="0" smtClean="0"/>
              <a:t>epi3 : x </a:t>
            </a:r>
            <a:r>
              <a:rPr lang="en-US" altLang="ko-KR" dirty="0" err="1" smtClean="0"/>
              <a:t>x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</a:t>
            </a:r>
            <a:r>
              <a:rPr lang="en-US" altLang="ko-KR" dirty="0" smtClean="0"/>
              <a:t> z</a:t>
            </a:r>
          </a:p>
          <a:p>
            <a:r>
              <a:rPr lang="en-US" altLang="ko-KR" dirty="0" smtClean="0"/>
              <a:t>epi4 : x y </a:t>
            </a:r>
            <a:r>
              <a:rPr lang="en-US" altLang="ko-KR" dirty="0" err="1" smtClean="0"/>
              <a:t>y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y</a:t>
            </a:r>
            <a:r>
              <a:rPr lang="en-US" altLang="ko-KR" dirty="0" smtClean="0"/>
              <a:t> z</a:t>
            </a:r>
          </a:p>
          <a:p>
            <a:r>
              <a:rPr lang="en-US" altLang="ko-KR" dirty="0" smtClean="0"/>
              <a:t>epi5 : x z 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627784" y="2020342"/>
            <a:ext cx="720080" cy="62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33148" y="1755534"/>
            <a:ext cx="1305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terminal state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102600" y="4189415"/>
            <a:ext cx="7043595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N(s), S(s) 0</a:t>
            </a:r>
            <a:r>
              <a:rPr lang="ko-KR" altLang="en-US" dirty="0" smtClean="0"/>
              <a:t>으로 초기화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epi1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</a:t>
            </a:r>
            <a:r>
              <a:rPr lang="en-US" altLang="ko-KR" dirty="0" smtClean="0"/>
              <a:t>N(s=x)=0+1, S(s=x)=0+(-1)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epi2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</a:t>
            </a:r>
            <a:r>
              <a:rPr lang="en-US" altLang="ko-KR" dirty="0" smtClean="0"/>
              <a:t>N(s=x)=1+1, S(s=x)=(-1)+2, N(s=y)=0+1, S(s=y)=0+(-1)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epi3 -&gt;</a:t>
            </a:r>
            <a:r>
              <a:rPr lang="ko-KR" altLang="en-US" dirty="0" smtClean="0"/>
              <a:t> </a:t>
            </a:r>
            <a:r>
              <a:rPr lang="en-US" altLang="ko-KR" dirty="0" smtClean="0"/>
              <a:t>N(s=x)=2+1, S(s=x)=1+1, N(s=x)=3+1, S(s=x)=2+1, ...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486405" y="3529484"/>
                <a:ext cx="6394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405" y="3529484"/>
                <a:ext cx="639406" cy="276999"/>
              </a:xfrm>
              <a:prstGeom prst="rect">
                <a:avLst/>
              </a:prstGeom>
              <a:blipFill>
                <a:blip r:embed="rId5"/>
                <a:stretch>
                  <a:fillRect l="-6667" r="-5714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000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모서리가 둥근 직사각형 5"/>
              <p:cNvSpPr/>
              <p:nvPr/>
            </p:nvSpPr>
            <p:spPr>
              <a:xfrm>
                <a:off x="2896205" y="2348880"/>
                <a:ext cx="3456384" cy="91440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value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dirty="0" smtClean="0">
                    <a:solidFill>
                      <a:schemeClr val="tx1"/>
                    </a:solidFill>
                  </a:rPr>
                  <a:t> mean return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모서리가 둥근 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205" y="2348880"/>
                <a:ext cx="3456384" cy="914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547664" y="3552070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MC </a:t>
            </a:r>
            <a:r>
              <a:rPr lang="ko-KR" altLang="en-US" dirty="0" smtClean="0"/>
              <a:t>방법의 특성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259632" y="4149080"/>
            <a:ext cx="73375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Model free method : </a:t>
            </a:r>
            <a:r>
              <a:rPr lang="ko-KR" altLang="en-US" dirty="0" err="1" smtClean="0"/>
              <a:t>전이확률을</a:t>
            </a:r>
            <a:r>
              <a:rPr lang="ko-KR" altLang="en-US" dirty="0" smtClean="0"/>
              <a:t> 모르는 상태로 예측가능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Learning from full episodes : </a:t>
            </a:r>
            <a:r>
              <a:rPr lang="ko-KR" altLang="en-US" dirty="0" smtClean="0"/>
              <a:t>에이전트의 탐험이</a:t>
            </a:r>
            <a:r>
              <a:rPr lang="en-US" altLang="ko-KR" dirty="0"/>
              <a:t> </a:t>
            </a:r>
            <a:r>
              <a:rPr lang="en-US" altLang="ko-KR" dirty="0" smtClean="0"/>
              <a:t>Terminal state</a:t>
            </a:r>
            <a:r>
              <a:rPr lang="ko-KR" altLang="en-US" dirty="0" smtClean="0"/>
              <a:t>에 </a:t>
            </a:r>
            <a:endParaRPr lang="en-US" altLang="ko-KR" dirty="0" smtClean="0"/>
          </a:p>
          <a:p>
            <a:r>
              <a:rPr lang="ko-KR" altLang="en-US" dirty="0" smtClean="0"/>
              <a:t>                                         도달할 때 까지 계속됨</a:t>
            </a:r>
            <a:endParaRPr lang="en-US" altLang="ko-KR" dirty="0" smtClean="0"/>
          </a:p>
          <a:p>
            <a:r>
              <a:rPr lang="en-US" altLang="ko-KR" dirty="0" smtClean="0"/>
              <a:t>-  </a:t>
            </a:r>
            <a:r>
              <a:rPr lang="ko-KR" altLang="en-US" dirty="0" smtClean="0"/>
              <a:t>따라서 </a:t>
            </a:r>
            <a:r>
              <a:rPr lang="en-US" altLang="ko-KR" dirty="0" smtClean="0"/>
              <a:t>MCRL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Terminal </a:t>
            </a:r>
            <a:r>
              <a:rPr lang="ko-KR" altLang="en-US" dirty="0" smtClean="0"/>
              <a:t>상태가 없는 프로세스에선 사용 불가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75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55572" y="1366942"/>
            <a:ext cx="42078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 smtClean="0"/>
              <a:t>Incremental mean</a:t>
            </a:r>
            <a:r>
              <a:rPr lang="ko-KR" altLang="en-US" dirty="0" smtClean="0"/>
              <a:t>을 이용한 온라인 학습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59632" y="2060848"/>
            <a:ext cx="6967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에피소드의 길이가 긴 경우에 </a:t>
            </a:r>
            <a:r>
              <a:rPr lang="en-US" altLang="ko-KR" dirty="0" smtClean="0"/>
              <a:t>MCRL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계산비용이</a:t>
            </a:r>
            <a:r>
              <a:rPr lang="ko-KR" altLang="en-US" dirty="0" smtClean="0"/>
              <a:t> 커질 수 있음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거쳐 갔던 상태를 모두 기억하고 있어야 하므로</a:t>
            </a:r>
            <a:r>
              <a:rPr lang="en-US" altLang="ko-KR" dirty="0" smtClean="0"/>
              <a:t>)</a:t>
            </a:r>
          </a:p>
          <a:p>
            <a:r>
              <a:rPr lang="en-US" altLang="ko-KR" b="1" dirty="0" smtClean="0"/>
              <a:t>Incremental mean</a:t>
            </a:r>
            <a:r>
              <a:rPr lang="ko-KR" altLang="en-US" dirty="0" smtClean="0"/>
              <a:t>을 이용하면 지난 에피소드를 망각해도 무방함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90575" y="2991764"/>
                <a:ext cx="1522340" cy="908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575" y="2991764"/>
                <a:ext cx="1522340" cy="9081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3707904" y="3870229"/>
                <a:ext cx="2064348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870229"/>
                <a:ext cx="2064348" cy="984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779912" y="4846282"/>
                <a:ext cx="238943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4846282"/>
                <a:ext cx="2389437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791936" y="5472546"/>
                <a:ext cx="239956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936" y="5472546"/>
                <a:ext cx="2399568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41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55572" y="1366942"/>
            <a:ext cx="46919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 smtClean="0"/>
              <a:t>Incremental mean</a:t>
            </a:r>
            <a:r>
              <a:rPr lang="ko-KR" altLang="en-US" dirty="0" smtClean="0"/>
              <a:t>을 이용한 </a:t>
            </a:r>
            <a:r>
              <a:rPr lang="en-US" altLang="ko-KR" dirty="0"/>
              <a:t>MC pseudocode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47664" y="2887776"/>
                <a:ext cx="640871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0.  </a:t>
                </a:r>
                <a:r>
                  <a:rPr lang="ko-KR" altLang="en-US" dirty="0" smtClean="0"/>
                  <a:t>상태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보상의 정의</a:t>
                </a:r>
                <a:endParaRPr lang="en-US" altLang="ko-KR" dirty="0" smtClean="0"/>
              </a:p>
              <a:p>
                <a:pPr marL="342900" indent="-342900">
                  <a:buAutoNum type="arabicPeriod"/>
                </a:pPr>
                <a:r>
                  <a:rPr lang="en-US" altLang="ko-KR" dirty="0" smtClean="0"/>
                  <a:t>N(s), V(s) </a:t>
                </a:r>
                <a:r>
                  <a:rPr lang="ko-KR" altLang="en-US" dirty="0" smtClean="0"/>
                  <a:t>초기화</a:t>
                </a:r>
                <a:endParaRPr lang="en-US" altLang="ko-KR" dirty="0" smtClean="0"/>
              </a:p>
              <a:p>
                <a:pPr marL="342900" indent="-342900">
                  <a:buAutoNum type="arabicPeriod"/>
                </a:pPr>
                <a:r>
                  <a:rPr lang="en-US" altLang="ko-KR" dirty="0" smtClean="0"/>
                  <a:t>Terminal state</a:t>
                </a:r>
                <a:r>
                  <a:rPr lang="ko-KR" altLang="en-US" dirty="0" smtClean="0"/>
                  <a:t>에 도달할 때 까지 에이전트가 환경을 탐험</a:t>
                </a:r>
                <a:endParaRPr lang="en-US" altLang="ko-KR" dirty="0" smtClean="0"/>
              </a:p>
              <a:p>
                <a:r>
                  <a:rPr lang="en-US" altLang="ko-KR" dirty="0" smtClean="0"/>
                  <a:t>    N(s)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N(s)+1</a:t>
                </a:r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  V(s)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V(s)+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 smtClean="0"/>
                  <a:t>-V(s))</a:t>
                </a:r>
              </a:p>
              <a:p>
                <a:r>
                  <a:rPr lang="en-US" altLang="ko-KR" dirty="0" smtClean="0"/>
                  <a:t>3.  2.</a:t>
                </a:r>
                <a:r>
                  <a:rPr lang="ko-KR" altLang="en-US" dirty="0" smtClean="0"/>
                  <a:t>를 반복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887776"/>
                <a:ext cx="6408712" cy="1754326"/>
              </a:xfrm>
              <a:prstGeom prst="rect">
                <a:avLst/>
              </a:prstGeom>
              <a:blipFill>
                <a:blip r:embed="rId3"/>
                <a:stretch>
                  <a:fillRect l="-1047" t="-2091"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65790" y="1871863"/>
                <a:ext cx="47724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상태 탐험 횟수 </a:t>
                </a:r>
                <a:r>
                  <a:rPr lang="en-US" altLang="ko-KR" dirty="0" smtClean="0"/>
                  <a:t>1/N(s)</a:t>
                </a:r>
                <a:r>
                  <a:rPr lang="ko-KR" altLang="en-US" dirty="0" smtClean="0"/>
                  <a:t>는 </a:t>
                </a:r>
                <a:r>
                  <a:rPr lang="ko-KR" altLang="en-US" dirty="0" err="1" smtClean="0"/>
                  <a:t>학습률과</a:t>
                </a:r>
                <a:r>
                  <a:rPr lang="ko-KR" altLang="en-US" dirty="0" smtClean="0"/>
                  <a:t> 같은 역할</a:t>
                </a:r>
                <a:endParaRPr lang="en-US" altLang="ko-KR" dirty="0" smtClean="0"/>
              </a:p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학습률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dirty="0" smtClean="0"/>
                  <a:t>로 사용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790" y="1871863"/>
                <a:ext cx="4772460" cy="646331"/>
              </a:xfrm>
              <a:prstGeom prst="rect">
                <a:avLst/>
              </a:prstGeom>
              <a:blipFill>
                <a:blip r:embed="rId4"/>
                <a:stretch>
                  <a:fillRect l="-1022" t="-4717" r="-255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93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55572" y="1366942"/>
            <a:ext cx="350839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 smtClean="0"/>
              <a:t>Temporal Difference Learning(TD)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75656" y="2060848"/>
            <a:ext cx="67516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MC</a:t>
            </a:r>
            <a:r>
              <a:rPr lang="ko-KR" altLang="en-US" dirty="0" smtClean="0"/>
              <a:t>를 통한 학습은 에피소드 전체를 사용하므로 </a:t>
            </a:r>
            <a:r>
              <a:rPr lang="en-US" altLang="ko-KR" dirty="0" smtClean="0"/>
              <a:t>Terminal</a:t>
            </a:r>
            <a:r>
              <a:rPr lang="ko-KR" altLang="en-US" dirty="0" smtClean="0"/>
              <a:t>상태가</a:t>
            </a:r>
            <a:endParaRPr lang="en-US" altLang="ko-KR" dirty="0" smtClean="0"/>
          </a:p>
          <a:p>
            <a:r>
              <a:rPr lang="ko-KR" altLang="en-US" dirty="0" smtClean="0"/>
              <a:t>존재하는 프로세스에서만 사용할 수 있다는 문제가 있음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이 문제를 해결하기 위해 </a:t>
            </a:r>
            <a:r>
              <a:rPr lang="en-US" altLang="ko-KR" dirty="0" smtClean="0"/>
              <a:t>TD</a:t>
            </a:r>
            <a:r>
              <a:rPr lang="ko-KR" altLang="en-US" dirty="0" smtClean="0"/>
              <a:t>를 고려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34228" y="3719783"/>
                <a:ext cx="35803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228" y="3719783"/>
                <a:ext cx="3580339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아래쪽 화살표 5"/>
          <p:cNvSpPr/>
          <p:nvPr/>
        </p:nvSpPr>
        <p:spPr>
          <a:xfrm>
            <a:off x="4382082" y="4245843"/>
            <a:ext cx="484632" cy="5040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92897" y="4906627"/>
                <a:ext cx="3462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TD target 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ko-KR" altLang="en-US" dirty="0" smtClean="0"/>
                  <a:t>로 대체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897" y="4906627"/>
                <a:ext cx="3462999" cy="369332"/>
              </a:xfrm>
              <a:prstGeom prst="rect">
                <a:avLst/>
              </a:prstGeom>
              <a:blipFill>
                <a:blip r:embed="rId4"/>
                <a:stretch>
                  <a:fillRect l="-1585" t="-10000" r="-704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877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55572" y="1366942"/>
            <a:ext cx="10211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 smtClean="0"/>
              <a:t>MC vs TD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54004" y="209937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MC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2699598"/>
            <a:ext cx="33393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참값에 가깝게 수렴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초기 값에 둔감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직관적인 방법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문제에 따라 사용할 수 없음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4211960" y="1844824"/>
            <a:ext cx="1818" cy="439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54004" y="422998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TD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3568" y="4830212"/>
            <a:ext cx="33393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참값에 빠르게 수렴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초기 값에 민감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모든 문제에 사용할 수 있음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계산 비용이 낮음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063" y="2441418"/>
            <a:ext cx="4409980" cy="271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55572" y="1366942"/>
            <a:ext cx="46229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 smtClean="0"/>
              <a:t>Incremental mean</a:t>
            </a:r>
            <a:r>
              <a:rPr lang="ko-KR" altLang="en-US" dirty="0" smtClean="0"/>
              <a:t>을 이용한 </a:t>
            </a:r>
            <a:r>
              <a:rPr lang="en-US" altLang="ko-KR" dirty="0" smtClean="0"/>
              <a:t>TD </a:t>
            </a:r>
            <a:r>
              <a:rPr lang="en-US" altLang="ko-KR" dirty="0"/>
              <a:t>pseudocode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47664" y="2204864"/>
                <a:ext cx="640871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0.  </a:t>
                </a:r>
                <a:r>
                  <a:rPr lang="ko-KR" altLang="en-US" dirty="0" smtClean="0"/>
                  <a:t>상태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보상의 정의</a:t>
                </a:r>
                <a:endParaRPr lang="en-US" altLang="ko-KR" dirty="0" smtClean="0"/>
              </a:p>
              <a:p>
                <a:pPr marL="342900" indent="-342900">
                  <a:buAutoNum type="arabicPeriod"/>
                </a:pPr>
                <a:r>
                  <a:rPr lang="en-US" altLang="ko-KR" dirty="0" smtClean="0"/>
                  <a:t>N(s), V(s) </a:t>
                </a:r>
                <a:r>
                  <a:rPr lang="ko-KR" altLang="en-US" dirty="0" smtClean="0"/>
                  <a:t>초기화</a:t>
                </a:r>
                <a:endParaRPr lang="en-US" altLang="ko-KR" dirty="0" smtClean="0"/>
              </a:p>
              <a:p>
                <a:pPr marL="342900" indent="-342900">
                  <a:buAutoNum type="arabicPeriod"/>
                </a:pPr>
                <a:r>
                  <a:rPr lang="ko-KR" altLang="en-US" dirty="0" smtClean="0"/>
                  <a:t>에이전트가 환경을 탐험</a:t>
                </a:r>
                <a:endParaRPr lang="en-US" altLang="ko-KR" dirty="0" smtClean="0"/>
              </a:p>
              <a:p>
                <a:r>
                  <a:rPr lang="en-US" altLang="ko-KR" dirty="0" smtClean="0"/>
                  <a:t>    </a:t>
                </a:r>
                <a:r>
                  <a:rPr lang="ko-KR" altLang="en-US" dirty="0" smtClean="0"/>
                  <a:t>매번 상태가 전이될 때마다 다음을 수행</a:t>
                </a:r>
                <a:endParaRPr lang="en-US" altLang="ko-KR" dirty="0" smtClean="0"/>
              </a:p>
              <a:p>
                <a:r>
                  <a:rPr lang="en-US" altLang="ko-KR" dirty="0" smtClean="0"/>
                  <a:t>    N(s)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N(s)+1</a:t>
                </a:r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  V(s)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V(s)+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 smtClean="0"/>
                  <a:t>V(s’)-V(s))</a:t>
                </a:r>
              </a:p>
              <a:p>
                <a:r>
                  <a:rPr lang="en-US" altLang="ko-KR" dirty="0" smtClean="0"/>
                  <a:t>3.  2.</a:t>
                </a:r>
                <a:r>
                  <a:rPr lang="ko-KR" altLang="en-US" dirty="0" smtClean="0"/>
                  <a:t>를 반복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204864"/>
                <a:ext cx="6408712" cy="2031325"/>
              </a:xfrm>
              <a:prstGeom prst="rect">
                <a:avLst/>
              </a:prstGeom>
              <a:blipFill>
                <a:blip r:embed="rId3"/>
                <a:stretch>
                  <a:fillRect l="-1047" t="-1802" b="-39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93518" y="4509120"/>
                <a:ext cx="591700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TD target</a:t>
                </a:r>
                <a:r>
                  <a:rPr lang="ko-KR" altLang="en-US" dirty="0" smtClean="0"/>
                  <a:t>을 바로 다음 </a:t>
                </a:r>
                <a:r>
                  <a:rPr lang="ko-KR" altLang="en-US" dirty="0" err="1" smtClean="0"/>
                  <a:t>상태뿐</a:t>
                </a:r>
                <a:r>
                  <a:rPr lang="ko-KR" altLang="en-US" dirty="0" smtClean="0"/>
                  <a:t> 아니라</a:t>
                </a:r>
                <a:r>
                  <a:rPr lang="en-US" altLang="ko-KR" dirty="0" smtClean="0"/>
                  <a:t>, </a:t>
                </a:r>
              </a:p>
              <a:p>
                <a:r>
                  <a:rPr lang="ko-KR" altLang="en-US" dirty="0" smtClean="0"/>
                  <a:t>몇 개의 다음 상태를 고려하는 방법을 사용할 수도 있음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r>
                  <a:rPr lang="en-US" altLang="ko-KR" dirty="0" smtClean="0"/>
                  <a:t>n-step TD target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 smtClean="0"/>
                  <a:t>V(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 smtClean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518" y="4509120"/>
                <a:ext cx="5917004" cy="1200329"/>
              </a:xfrm>
              <a:prstGeom prst="rect">
                <a:avLst/>
              </a:prstGeom>
              <a:blipFill>
                <a:blip r:embed="rId4"/>
                <a:stretch>
                  <a:fillRect l="-824" t="-3046" b="-7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72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475656" y="1484784"/>
            <a:ext cx="5024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에이전트의 행동을 고려한 </a:t>
            </a:r>
            <a:r>
              <a:rPr lang="en-US" altLang="ko-KR" dirty="0" smtClean="0"/>
              <a:t>Model-Free Control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34251" y="2254764"/>
            <a:ext cx="31802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GLIE Monte-Carlo Control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SARSA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Q-Learning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...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51720" y="3991638"/>
            <a:ext cx="4817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GLIE MC Control, SARSA – on policy control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Q-Learning – off policy control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896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31640" y="1412776"/>
                <a:ext cx="23639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dirty="0" smtClean="0"/>
                  <a:t>-Greedy Exploration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412776"/>
                <a:ext cx="2363980" cy="369332"/>
              </a:xfrm>
              <a:prstGeom prst="rect">
                <a:avLst/>
              </a:prstGeom>
              <a:blipFill>
                <a:blip r:embed="rId3"/>
                <a:stretch>
                  <a:fillRect t="-10000" r="-283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403648" y="2255881"/>
            <a:ext cx="68403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연속적인 탐험에서 에이전트는 어떠한 정책을 따라 행동함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그런데 탐험 당시에 사용하는 정책이 참값인지는 알 수 없으므로</a:t>
            </a:r>
            <a:endParaRPr lang="en-US" altLang="ko-KR" dirty="0" smtClean="0"/>
          </a:p>
          <a:p>
            <a:r>
              <a:rPr lang="ko-KR" altLang="en-US" dirty="0" smtClean="0"/>
              <a:t>현재 학습된 행동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가치함수가</a:t>
            </a:r>
            <a:r>
              <a:rPr lang="ko-KR" altLang="en-US" dirty="0" smtClean="0"/>
              <a:t> 낮은 행동도 취하도록 유도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11760" y="3962809"/>
                <a:ext cx="2286267" cy="1060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3962809"/>
                <a:ext cx="2286267" cy="10602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04877" y="3962809"/>
                <a:ext cx="2286203" cy="534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if a =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nor/>
                            </m:rPr>
                            <a:rPr lang="en-US" altLang="ko-KR" dirty="0"/>
                            <m:t>argmax</m:t>
                          </m:r>
                        </m:e>
                      </m:mr>
                      <m:m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mr>
                    </m:m>
                  </m:oMath>
                </a14:m>
                <a:r>
                  <a:rPr lang="en-US" altLang="ko-KR" dirty="0" smtClean="0"/>
                  <a:t>Q(</a:t>
                </a:r>
                <a:r>
                  <a:rPr lang="en-US" altLang="ko-KR" dirty="0" err="1" smtClean="0"/>
                  <a:t>s,a</a:t>
                </a:r>
                <a:r>
                  <a:rPr lang="en-US" altLang="ko-KR" dirty="0" smtClean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877" y="3962809"/>
                <a:ext cx="2286203" cy="534185"/>
              </a:xfrm>
              <a:prstGeom prst="rect">
                <a:avLst/>
              </a:prstGeom>
              <a:blipFill>
                <a:blip r:embed="rId5"/>
                <a:stretch>
                  <a:fillRect l="-2400" r="-1600" b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992909" y="4511356"/>
            <a:ext cx="119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otherwise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10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55572" y="1366942"/>
            <a:ext cx="27070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dirty="0" smtClean="0"/>
              <a:t>GLIE Monte-Carlo Control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47664" y="2204864"/>
                <a:ext cx="640871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0.  </a:t>
                </a:r>
                <a:r>
                  <a:rPr lang="ko-KR" altLang="en-US" dirty="0" smtClean="0"/>
                  <a:t>상태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보상의 정의</a:t>
                </a:r>
                <a:endParaRPr lang="en-US" altLang="ko-KR" dirty="0" smtClean="0"/>
              </a:p>
              <a:p>
                <a:r>
                  <a:rPr lang="en-US" altLang="ko-KR" dirty="0" smtClean="0"/>
                  <a:t>1. 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초기화</a:t>
                </a:r>
                <a:endParaRPr lang="en-US" altLang="ko-KR" dirty="0" smtClean="0"/>
              </a:p>
              <a:p>
                <a:r>
                  <a:rPr lang="en-US" altLang="ko-KR" dirty="0" smtClean="0"/>
                  <a:t>2.  </a:t>
                </a:r>
                <a:r>
                  <a:rPr lang="ko-KR" altLang="en-US" dirty="0" smtClean="0"/>
                  <a:t>에이전트가 환경을 탐험</a:t>
                </a:r>
                <a:r>
                  <a:rPr lang="en-US" altLang="ko-KR" dirty="0"/>
                  <a:t> </a:t>
                </a:r>
                <a:r>
                  <a:rPr lang="en-US" altLang="ko-KR" dirty="0" smtClean="0"/>
                  <a:t>(Full episode,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𝑔𝑟𝑒𝑒𝑑𝑦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    </a:t>
                </a:r>
                <a:r>
                  <a:rPr lang="ko-KR" altLang="en-US" dirty="0" smtClean="0"/>
                  <a:t>매번 상태가 전이될 때마다 다음을 수행</a:t>
                </a:r>
                <a:endParaRPr lang="en-US" altLang="ko-KR" dirty="0" smtClean="0"/>
              </a:p>
              <a:p>
                <a:r>
                  <a:rPr lang="en-US" altLang="ko-KR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</m:oMath>
                </a14:m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dirty="0" smtClean="0"/>
                  <a:t>+1</a:t>
                </a:r>
              </a:p>
              <a:p>
                <a:r>
                  <a:rPr lang="en-US" altLang="ko-KR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</m:oMath>
                </a14:m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+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)</a:t>
                </a:r>
              </a:p>
              <a:p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</m:oMath>
                </a14:m>
                <a:r>
                  <a:rPr lang="en-US" altLang="ko-KR" dirty="0" smtClean="0"/>
                  <a:t> 1/k</a:t>
                </a:r>
              </a:p>
              <a:p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𝑔𝑟𝑒𝑒𝑑𝑦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3.  2.</a:t>
                </a:r>
                <a:r>
                  <a:rPr lang="ko-KR" altLang="en-US" dirty="0" smtClean="0"/>
                  <a:t>를 반복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204864"/>
                <a:ext cx="6408712" cy="2585323"/>
              </a:xfrm>
              <a:prstGeom prst="rect">
                <a:avLst/>
              </a:prstGeom>
              <a:blipFill>
                <a:blip r:embed="rId3"/>
                <a:stretch>
                  <a:fillRect l="-856" t="-1415" b="-28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58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95189" y="1105945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ex)</a:t>
            </a:r>
            <a:endParaRPr lang="en-US" altLang="ko-KR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642315" y="2060848"/>
            <a:ext cx="1511441" cy="9144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2"/>
                </a:solidFill>
              </a:rPr>
              <a:t>집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41588" y="3789040"/>
            <a:ext cx="1512167" cy="9144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/>
                </a:solidFill>
              </a:rPr>
              <a:t>학원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148064" y="2060848"/>
            <a:ext cx="1512167" cy="9144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/>
                </a:solidFill>
              </a:rPr>
              <a:t>학교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143073" y="3789040"/>
            <a:ext cx="1517157" cy="9144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2"/>
                </a:solidFill>
              </a:rPr>
              <a:t>게임방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4153755" y="2660902"/>
            <a:ext cx="9943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3052532" y="2975248"/>
            <a:ext cx="364" cy="813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3"/>
            <a:endCxn id="15" idx="1"/>
          </p:cNvCxnSpPr>
          <p:nvPr/>
        </p:nvCxnSpPr>
        <p:spPr>
          <a:xfrm>
            <a:off x="4153755" y="4246240"/>
            <a:ext cx="9893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5" idx="0"/>
            <a:endCxn id="13" idx="2"/>
          </p:cNvCxnSpPr>
          <p:nvPr/>
        </p:nvCxnSpPr>
        <p:spPr>
          <a:xfrm flipV="1">
            <a:off x="5901652" y="2975248"/>
            <a:ext cx="2496" cy="813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4153756" y="2346557"/>
            <a:ext cx="989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H="1" flipV="1">
            <a:off x="4153756" y="2911190"/>
            <a:ext cx="1080121" cy="877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 flipV="1">
            <a:off x="3763944" y="2985925"/>
            <a:ext cx="4258" cy="803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구부러진 연결선 48"/>
          <p:cNvCxnSpPr>
            <a:stCxn id="15" idx="3"/>
            <a:endCxn id="15" idx="2"/>
          </p:cNvCxnSpPr>
          <p:nvPr/>
        </p:nvCxnSpPr>
        <p:spPr>
          <a:xfrm flipH="1">
            <a:off x="5901652" y="4246240"/>
            <a:ext cx="758578" cy="457200"/>
          </a:xfrm>
          <a:prstGeom prst="curvedConnector4">
            <a:avLst>
              <a:gd name="adj1" fmla="val -30135"/>
              <a:gd name="adj2" fmla="val 1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H="1">
            <a:off x="4134189" y="2911190"/>
            <a:ext cx="1008884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87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55572" y="1366942"/>
            <a:ext cx="29403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 err="1" smtClean="0"/>
              <a:t>Sarsa</a:t>
            </a:r>
            <a:r>
              <a:rPr lang="en-US" altLang="ko-KR" dirty="0" smtClean="0"/>
              <a:t> for on-policy control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47664" y="2204864"/>
                <a:ext cx="6408712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0.  </a:t>
                </a:r>
                <a:r>
                  <a:rPr lang="ko-KR" altLang="en-US" dirty="0" smtClean="0"/>
                  <a:t>상태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보상의 정의</a:t>
                </a:r>
                <a:endParaRPr lang="en-US" altLang="ko-KR" dirty="0" smtClean="0"/>
              </a:p>
              <a:p>
                <a:r>
                  <a:rPr lang="en-US" altLang="ko-KR" dirty="0" smtClean="0"/>
                  <a:t>1. 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ko-KR" alt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초기화</a:t>
                </a:r>
                <a:endParaRPr lang="en-US" altLang="ko-KR" dirty="0" smtClean="0"/>
              </a:p>
              <a:p>
                <a:r>
                  <a:rPr lang="en-US" altLang="ko-KR" dirty="0" smtClean="0"/>
                  <a:t>2.  </a:t>
                </a:r>
              </a:p>
              <a:p>
                <a:r>
                  <a:rPr lang="en-US" altLang="ko-KR" dirty="0"/>
                  <a:t>3</a:t>
                </a:r>
                <a:r>
                  <a:rPr lang="en-US" altLang="ko-KR" dirty="0" smtClean="0"/>
                  <a:t>.  Terminal </a:t>
                </a:r>
                <a:r>
                  <a:rPr lang="ko-KR" altLang="en-US" dirty="0" smtClean="0"/>
                  <a:t>상태에 도달할 때 까지 다음을 반복</a:t>
                </a:r>
                <a:endParaRPr lang="en-US" altLang="ko-KR" dirty="0" smtClean="0"/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  </a:t>
                </a:r>
                <a:r>
                  <a:rPr lang="ko-KR" altLang="en-US" dirty="0" smtClean="0"/>
                  <a:t>상태 </a:t>
                </a:r>
                <a:r>
                  <a:rPr lang="en-US" altLang="ko-KR" dirty="0" smtClean="0"/>
                  <a:t>S</a:t>
                </a:r>
                <a:r>
                  <a:rPr lang="ko-KR" altLang="en-US" dirty="0" smtClean="0"/>
                  <a:t>에서 액션 </a:t>
                </a:r>
                <a:r>
                  <a:rPr lang="en-US" altLang="ko-KR" dirty="0" smtClean="0"/>
                  <a:t>A</a:t>
                </a:r>
                <a:r>
                  <a:rPr lang="ko-KR" altLang="en-US" dirty="0" smtClean="0"/>
                  <a:t>를 선택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𝑔𝑟𝑒𝑒𝑑𝑦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b="0" dirty="0" smtClean="0"/>
                  <a:t>    </a:t>
                </a:r>
                <a:r>
                  <a:rPr lang="ko-KR" altLang="en-US" b="0" dirty="0" smtClean="0"/>
                  <a:t>액션 </a:t>
                </a:r>
                <a:r>
                  <a:rPr lang="en-US" altLang="ko-KR" b="0" dirty="0" smtClean="0"/>
                  <a:t>A</a:t>
                </a:r>
                <a:r>
                  <a:rPr lang="ko-KR" altLang="en-US" b="0" dirty="0" smtClean="0"/>
                  <a:t>를 행동하고 </a:t>
                </a:r>
                <a:r>
                  <a:rPr lang="en-US" altLang="ko-KR" b="0" dirty="0" smtClean="0"/>
                  <a:t>R, S’</a:t>
                </a:r>
                <a:r>
                  <a:rPr lang="ko-KR" altLang="en-US" b="0" dirty="0" smtClean="0"/>
                  <a:t>을 관측</a:t>
                </a:r>
                <a:endParaRPr lang="en-US" altLang="ko-KR" b="0" dirty="0" smtClean="0"/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  </a:t>
                </a:r>
                <a:r>
                  <a:rPr lang="ko-KR" altLang="en-US" dirty="0" smtClean="0"/>
                  <a:t>상태 </a:t>
                </a:r>
                <a:r>
                  <a:rPr lang="en-US" altLang="ko-KR" dirty="0" smtClean="0"/>
                  <a:t>S‘</a:t>
                </a:r>
                <a:r>
                  <a:rPr lang="ko-KR" altLang="en-US" dirty="0" smtClean="0"/>
                  <a:t>에서 액션 </a:t>
                </a:r>
                <a:r>
                  <a:rPr lang="en-US" altLang="ko-KR" dirty="0" smtClean="0"/>
                  <a:t>A’</a:t>
                </a:r>
                <a:r>
                  <a:rPr lang="ko-KR" altLang="en-US" dirty="0" smtClean="0"/>
                  <a:t>를 선택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𝑔𝑟𝑒𝑒𝑑𝑦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="0" dirty="0" smtClean="0"/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</m:oMath>
                </a14:m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+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)</a:t>
                </a:r>
              </a:p>
              <a:p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𝑔𝑟𝑒𝑒𝑑𝑦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r>
                  <a:rPr lang="en-US" altLang="ko-KR" dirty="0"/>
                  <a:t>4</a:t>
                </a:r>
                <a:r>
                  <a:rPr lang="en-US" altLang="ko-KR" dirty="0" smtClean="0"/>
                  <a:t>.  2.~3.</a:t>
                </a:r>
                <a:r>
                  <a:rPr lang="ko-KR" altLang="en-US" dirty="0" smtClean="0"/>
                  <a:t>을 반복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204864"/>
                <a:ext cx="6408712" cy="3139321"/>
              </a:xfrm>
              <a:prstGeom prst="rect">
                <a:avLst/>
              </a:prstGeom>
              <a:blipFill>
                <a:blip r:embed="rId3"/>
                <a:stretch>
                  <a:fillRect l="-856" t="-1165" b="-2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79712" y="2774098"/>
                <a:ext cx="870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초</m:t>
                    </m:r>
                  </m:oMath>
                </a14:m>
                <a:r>
                  <a:rPr lang="ko-KR" altLang="en-US" dirty="0" smtClean="0"/>
                  <a:t>기화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774098"/>
                <a:ext cx="870110" cy="276999"/>
              </a:xfrm>
              <a:prstGeom prst="rect">
                <a:avLst/>
              </a:prstGeom>
              <a:blipFill>
                <a:blip r:embed="rId4"/>
                <a:stretch>
                  <a:fillRect l="-9859" t="-28261" r="-1619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46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55571" y="1366942"/>
            <a:ext cx="35164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 smtClean="0"/>
              <a:t>Q-Learning for off-policy control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547664" y="2204864"/>
                <a:ext cx="6408712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0.  </a:t>
                </a:r>
                <a:r>
                  <a:rPr lang="ko-KR" altLang="en-US" dirty="0" smtClean="0"/>
                  <a:t>상태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보상의 정의</a:t>
                </a:r>
                <a:endParaRPr lang="en-US" altLang="ko-KR" dirty="0" smtClean="0"/>
              </a:p>
              <a:p>
                <a:r>
                  <a:rPr lang="en-US" altLang="ko-KR" dirty="0" smtClean="0"/>
                  <a:t>1. 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ko-KR" alt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초기화</a:t>
                </a:r>
                <a:endParaRPr lang="en-US" altLang="ko-KR" dirty="0" smtClean="0"/>
              </a:p>
              <a:p>
                <a:r>
                  <a:rPr lang="en-US" altLang="ko-KR" dirty="0" smtClean="0"/>
                  <a:t>2.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초</m:t>
                    </m:r>
                  </m:oMath>
                </a14:m>
                <a:r>
                  <a:rPr lang="ko-KR" altLang="en-US" dirty="0"/>
                  <a:t>기화</a:t>
                </a:r>
                <a:endParaRPr lang="en-US" altLang="ko-KR" dirty="0" smtClean="0"/>
              </a:p>
              <a:p>
                <a:r>
                  <a:rPr lang="en-US" altLang="ko-KR" dirty="0"/>
                  <a:t>3</a:t>
                </a:r>
                <a:r>
                  <a:rPr lang="en-US" altLang="ko-KR" dirty="0" smtClean="0"/>
                  <a:t>.  </a:t>
                </a:r>
                <a:r>
                  <a:rPr lang="en-US" altLang="ko-KR" dirty="0"/>
                  <a:t>Terminal </a:t>
                </a:r>
                <a:r>
                  <a:rPr lang="ko-KR" altLang="en-US" dirty="0"/>
                  <a:t>상태에 도달할 때 까지 다음을 반복</a:t>
                </a:r>
                <a:endParaRPr lang="en-US" altLang="ko-KR" dirty="0"/>
              </a:p>
              <a:p>
                <a:r>
                  <a:rPr lang="en-US" altLang="ko-KR" dirty="0" smtClean="0"/>
                  <a:t>    </a:t>
                </a:r>
                <a:r>
                  <a:rPr lang="ko-KR" altLang="en-US" dirty="0" smtClean="0"/>
                  <a:t>상태 </a:t>
                </a:r>
                <a:r>
                  <a:rPr lang="en-US" altLang="ko-KR" dirty="0" smtClean="0"/>
                  <a:t>S</a:t>
                </a:r>
                <a:r>
                  <a:rPr lang="ko-KR" altLang="en-US" dirty="0" smtClean="0"/>
                  <a:t>에서 액션 </a:t>
                </a:r>
                <a:r>
                  <a:rPr lang="en-US" altLang="ko-KR" dirty="0" smtClean="0"/>
                  <a:t>A</a:t>
                </a:r>
                <a:r>
                  <a:rPr lang="ko-KR" altLang="en-US" dirty="0" smtClean="0"/>
                  <a:t>를 선택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𝑔𝑟𝑒𝑒𝑑𝑦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b="0" dirty="0" smtClean="0"/>
                  <a:t>    </a:t>
                </a:r>
                <a:r>
                  <a:rPr lang="ko-KR" altLang="en-US" b="0" dirty="0" smtClean="0"/>
                  <a:t>액션 </a:t>
                </a:r>
                <a:r>
                  <a:rPr lang="en-US" altLang="ko-KR" b="0" dirty="0" smtClean="0"/>
                  <a:t>A</a:t>
                </a:r>
                <a:r>
                  <a:rPr lang="ko-KR" altLang="en-US" b="0" dirty="0" smtClean="0"/>
                  <a:t>를 행동하고 </a:t>
                </a:r>
                <a:r>
                  <a:rPr lang="en-US" altLang="ko-KR" b="0" dirty="0" smtClean="0"/>
                  <a:t>R, S’</a:t>
                </a:r>
                <a:r>
                  <a:rPr lang="ko-KR" altLang="en-US" b="0" dirty="0" smtClean="0"/>
                  <a:t>을 관측</a:t>
                </a:r>
                <a:endParaRPr lang="en-US" altLang="ko-KR" b="0" dirty="0" smtClean="0"/>
              </a:p>
              <a:p>
                <a:r>
                  <a:rPr lang="en-US" altLang="ko-KR" b="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</m:oMath>
                </a14:m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+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)</a:t>
                </a:r>
              </a:p>
              <a:p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𝑔𝑟𝑒𝑒𝑑𝑦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r>
                  <a:rPr lang="en-US" altLang="ko-KR" dirty="0"/>
                  <a:t>4</a:t>
                </a:r>
                <a:r>
                  <a:rPr lang="en-US" altLang="ko-KR" dirty="0" smtClean="0"/>
                  <a:t>.  2.~3.</a:t>
                </a:r>
                <a:r>
                  <a:rPr lang="ko-KR" altLang="en-US" dirty="0" smtClean="0"/>
                  <a:t>을 반복</a:t>
                </a:r>
                <a:endParaRPr lang="en-US" altLang="ko-KR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204864"/>
                <a:ext cx="6408712" cy="2862322"/>
              </a:xfrm>
              <a:prstGeom prst="rect">
                <a:avLst/>
              </a:prstGeom>
              <a:blipFill>
                <a:blip r:embed="rId3"/>
                <a:stretch>
                  <a:fillRect l="-856" t="-1279" b="-2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84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55571" y="1366942"/>
            <a:ext cx="35164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Deep Q-network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47664" y="2204864"/>
            <a:ext cx="64087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어떤 문제의 경우 </a:t>
            </a:r>
            <a:r>
              <a:rPr lang="en-US" altLang="ko-KR" dirty="0" smtClean="0"/>
              <a:t>MC, TD</a:t>
            </a:r>
            <a:r>
              <a:rPr lang="ko-KR" altLang="en-US" dirty="0" smtClean="0"/>
              <a:t>의 접근이 용이하지 않음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Why?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만약 </a:t>
            </a:r>
            <a:r>
              <a:rPr lang="en-US" altLang="ko-KR" dirty="0" smtClean="0"/>
              <a:t>state</a:t>
            </a:r>
            <a:r>
              <a:rPr lang="ko-KR" altLang="en-US" dirty="0" smtClean="0"/>
              <a:t>가 비정형 데이터로 </a:t>
            </a:r>
            <a:r>
              <a:rPr lang="en-US" altLang="ko-KR" dirty="0" smtClean="0"/>
              <a:t>represent</a:t>
            </a:r>
            <a:r>
              <a:rPr lang="ko-KR" altLang="en-US" dirty="0" smtClean="0"/>
              <a:t>되는 경우라면</a:t>
            </a:r>
            <a:r>
              <a:rPr lang="en-US" altLang="ko-KR" dirty="0" smtClean="0"/>
              <a:t>?</a:t>
            </a:r>
            <a:br>
              <a:rPr lang="en-US" altLang="ko-KR" dirty="0" smtClean="0"/>
            </a:br>
            <a:r>
              <a:rPr lang="en-US" altLang="ko-KR" dirty="0" smtClean="0"/>
              <a:t>Ex) state</a:t>
            </a:r>
            <a:r>
              <a:rPr lang="ko-KR" altLang="en-US" dirty="0" smtClean="0"/>
              <a:t>가 영상으로 주어지는 경우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매우 복잡하고 다양한 행동이 가능한 경우라면</a:t>
            </a:r>
            <a:r>
              <a:rPr lang="en-US" altLang="ko-KR" dirty="0" smtClean="0"/>
              <a:t>?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혹은 발생할 수 있는 경우의 수가 매우 다양한 경우라면</a:t>
            </a:r>
            <a:r>
              <a:rPr lang="en-US" altLang="ko-KR" dirty="0" smtClean="0"/>
              <a:t>?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Ex) </a:t>
            </a:r>
            <a:r>
              <a:rPr lang="ko-KR" altLang="en-US" dirty="0" smtClean="0"/>
              <a:t>바둑과 같은 보드 게임의 경우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1204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55571" y="1366942"/>
            <a:ext cx="35164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/>
              <a:t>Deep </a:t>
            </a:r>
            <a:r>
              <a:rPr lang="en-US" altLang="ko-KR" dirty="0" smtClean="0"/>
              <a:t>Q-network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547664" y="2204864"/>
                <a:ext cx="6408712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Q </a:t>
                </a:r>
                <a:r>
                  <a:rPr lang="ko-KR" altLang="en-US" dirty="0" smtClean="0"/>
                  <a:t>함수를 </a:t>
                </a:r>
                <a:r>
                  <a:rPr lang="en-US" altLang="ko-KR" dirty="0" smtClean="0"/>
                  <a:t>Neural network</a:t>
                </a:r>
                <a:r>
                  <a:rPr lang="ko-KR" altLang="en-US" dirty="0" smtClean="0"/>
                  <a:t>를 통해 추정함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+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endParaRPr lang="en-US" altLang="ko-KR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𝑡𝑎𝑟𝑔𝑒𝑡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r>
                  <a:rPr lang="ko-KR" altLang="en-US" dirty="0" smtClean="0"/>
                  <a:t>즉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𝑇𝐷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𝑡𝑎𝑟𝑔𝑒𝑡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를 목적함수로하는 신경망을</a:t>
                </a:r>
                <a:endParaRPr lang="en-US" altLang="ko-KR" dirty="0" smtClean="0"/>
              </a:p>
              <a:p>
                <a:r>
                  <a:rPr lang="ko-KR" altLang="en-US" dirty="0" smtClean="0"/>
                  <a:t>훈련하면 </a:t>
                </a:r>
                <a:r>
                  <a:rPr lang="en-US" altLang="ko-KR" dirty="0" smtClean="0"/>
                  <a:t>Q </a:t>
                </a:r>
                <a:r>
                  <a:rPr lang="ko-KR" altLang="en-US" dirty="0" smtClean="0"/>
                  <a:t>함수가 추정됨</a:t>
                </a:r>
                <a:endParaRPr lang="en-US" altLang="ko-KR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204864"/>
                <a:ext cx="6408712" cy="2585323"/>
              </a:xfrm>
              <a:prstGeom prst="rect">
                <a:avLst/>
              </a:prstGeom>
              <a:blipFill>
                <a:blip r:embed="rId3"/>
                <a:stretch>
                  <a:fillRect l="-856" t="-1415" b="-28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328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55571" y="1366942"/>
            <a:ext cx="35164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 smtClean="0"/>
              <a:t>Deep </a:t>
            </a:r>
            <a:r>
              <a:rPr lang="en-US" altLang="ko-KR" dirty="0" smtClean="0"/>
              <a:t>Q-network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547664" y="2204864"/>
                <a:ext cx="6408712" cy="2102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Ex)</a:t>
                </a:r>
              </a:p>
              <a:p>
                <a:r>
                  <a:rPr lang="en-US" altLang="ko-KR" dirty="0" smtClean="0"/>
                  <a:t>SARSA</a:t>
                </a:r>
                <a:r>
                  <a:rPr lang="ko-KR" altLang="en-US" dirty="0"/>
                  <a:t> </a:t>
                </a:r>
                <a:r>
                  <a:rPr lang="en-US" altLang="ko-KR" dirty="0" smtClean="0"/>
                  <a:t>on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Q-network</a:t>
                </a:r>
              </a:p>
              <a:p>
                <a:r>
                  <a:rPr lang="en-US" altLang="ko-KR" dirty="0" smtClean="0"/>
                  <a:t>Loss =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endParaRPr lang="en-US" altLang="ko-KR" dirty="0" smtClean="0"/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Q-learning on Q-network</a:t>
                </a:r>
              </a:p>
              <a:p>
                <a:r>
                  <a:rPr lang="en-US" altLang="ko-KR" dirty="0" smtClean="0"/>
                  <a:t>Loss =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endParaRPr lang="en-US" altLang="ko-KR" dirty="0" smtClean="0"/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204864"/>
                <a:ext cx="6408712" cy="2102627"/>
              </a:xfrm>
              <a:prstGeom prst="rect">
                <a:avLst/>
              </a:prstGeom>
              <a:blipFill>
                <a:blip r:embed="rId3"/>
                <a:stretch>
                  <a:fillRect l="-856" t="-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082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55571" y="1366942"/>
            <a:ext cx="351642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 smtClean="0"/>
              <a:t>Deep </a:t>
            </a:r>
            <a:r>
              <a:rPr lang="en-US" altLang="ko-KR" dirty="0" smtClean="0"/>
              <a:t>Q-network 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structure </a:t>
            </a:r>
            <a:r>
              <a:rPr lang="en-US" altLang="ko-KR" dirty="0" smtClean="0"/>
              <a:t>example 1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모서리가 둥근 직사각형 4"/>
              <p:cNvSpPr/>
              <p:nvPr/>
            </p:nvSpPr>
            <p:spPr>
              <a:xfrm>
                <a:off x="2267692" y="2847860"/>
                <a:ext cx="504056" cy="194929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" name="모서리가 둥근 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692" y="2847860"/>
                <a:ext cx="504056" cy="19492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모서리가 둥근 직사각형 22"/>
              <p:cNvSpPr/>
              <p:nvPr/>
            </p:nvSpPr>
            <p:spPr>
              <a:xfrm>
                <a:off x="4372370" y="2973333"/>
                <a:ext cx="504056" cy="169834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3" name="모서리가 둥근 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370" y="2973333"/>
                <a:ext cx="504056" cy="169834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모서리가 둥근 직사각형 23"/>
              <p:cNvSpPr/>
              <p:nvPr/>
            </p:nvSpPr>
            <p:spPr>
              <a:xfrm>
                <a:off x="6477048" y="2847860"/>
                <a:ext cx="1119288" cy="65314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4" name="모서리가 둥근 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48" y="2847860"/>
                <a:ext cx="1119288" cy="65314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모서리가 둥근 직사각형 24"/>
              <p:cNvSpPr/>
              <p:nvPr/>
            </p:nvSpPr>
            <p:spPr>
              <a:xfrm>
                <a:off x="6477048" y="3501008"/>
                <a:ext cx="1119288" cy="6195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5" name="모서리가 둥근 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48" y="3501008"/>
                <a:ext cx="1119288" cy="61955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모서리가 둥근 직사각형 25"/>
              <p:cNvSpPr/>
              <p:nvPr/>
            </p:nvSpPr>
            <p:spPr>
              <a:xfrm>
                <a:off x="6477048" y="4120566"/>
                <a:ext cx="1119288" cy="67658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6" name="모서리가 둥근 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48" y="4120566"/>
                <a:ext cx="1119288" cy="67658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/>
          <p:cNvCxnSpPr>
            <a:stCxn id="5" idx="3"/>
            <a:endCxn id="23" idx="1"/>
          </p:cNvCxnSpPr>
          <p:nvPr/>
        </p:nvCxnSpPr>
        <p:spPr>
          <a:xfrm>
            <a:off x="2771748" y="3822506"/>
            <a:ext cx="160062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23" idx="3"/>
            <a:endCxn id="24" idx="1"/>
          </p:cNvCxnSpPr>
          <p:nvPr/>
        </p:nvCxnSpPr>
        <p:spPr>
          <a:xfrm flipV="1">
            <a:off x="4876426" y="3174434"/>
            <a:ext cx="1600622" cy="648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23" idx="3"/>
            <a:endCxn id="25" idx="1"/>
          </p:cNvCxnSpPr>
          <p:nvPr/>
        </p:nvCxnSpPr>
        <p:spPr>
          <a:xfrm flipV="1">
            <a:off x="4876426" y="3810787"/>
            <a:ext cx="1600622" cy="11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23" idx="3"/>
            <a:endCxn id="26" idx="1"/>
          </p:cNvCxnSpPr>
          <p:nvPr/>
        </p:nvCxnSpPr>
        <p:spPr>
          <a:xfrm>
            <a:off x="4876426" y="3822507"/>
            <a:ext cx="1600622" cy="636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07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55571" y="1366942"/>
            <a:ext cx="769289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 smtClean="0"/>
              <a:t>Deep </a:t>
            </a:r>
            <a:r>
              <a:rPr lang="en-US" altLang="ko-KR" dirty="0" smtClean="0"/>
              <a:t>Q-network 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structure </a:t>
            </a:r>
            <a:r>
              <a:rPr lang="en-US" altLang="ko-KR" dirty="0" smtClean="0"/>
              <a:t>example 2</a:t>
            </a:r>
            <a:r>
              <a:rPr lang="ko-KR" altLang="en-US" dirty="0"/>
              <a:t> </a:t>
            </a:r>
            <a:r>
              <a:rPr lang="en-US" altLang="ko-KR" dirty="0" smtClean="0"/>
              <a:t>(Q-learning</a:t>
            </a:r>
            <a:r>
              <a:rPr lang="ko-KR" altLang="en-US" dirty="0" smtClean="0"/>
              <a:t>의 경우 이러한 구조는 비효율적</a:t>
            </a:r>
            <a:r>
              <a:rPr lang="en-US" altLang="ko-KR" dirty="0" smtClean="0"/>
              <a:t>)</a:t>
            </a:r>
            <a:endParaRPr lang="en-US" altLang="ko-KR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모서리가 둥근 직사각형 4"/>
              <p:cNvSpPr/>
              <p:nvPr/>
            </p:nvSpPr>
            <p:spPr>
              <a:xfrm>
                <a:off x="2267692" y="2283730"/>
                <a:ext cx="504056" cy="15390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" name="모서리가 둥근 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692" y="2283730"/>
                <a:ext cx="504056" cy="153904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모서리가 둥근 직사각형 22"/>
              <p:cNvSpPr/>
              <p:nvPr/>
            </p:nvSpPr>
            <p:spPr>
              <a:xfrm>
                <a:off x="4372370" y="2973600"/>
                <a:ext cx="504056" cy="169834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3" name="모서리가 둥근 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370" y="2973600"/>
                <a:ext cx="504056" cy="169834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모서리가 둥근 직사각형 25"/>
              <p:cNvSpPr/>
              <p:nvPr/>
            </p:nvSpPr>
            <p:spPr>
              <a:xfrm>
                <a:off x="6477048" y="3570773"/>
                <a:ext cx="1119288" cy="504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6" name="모서리가 둥근 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48" y="3570773"/>
                <a:ext cx="1119288" cy="5040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/>
          <p:cNvCxnSpPr>
            <a:stCxn id="2" idx="3"/>
            <a:endCxn id="23" idx="1"/>
          </p:cNvCxnSpPr>
          <p:nvPr/>
        </p:nvCxnSpPr>
        <p:spPr>
          <a:xfrm>
            <a:off x="2771748" y="3822773"/>
            <a:ext cx="160062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23" idx="3"/>
            <a:endCxn id="26" idx="1"/>
          </p:cNvCxnSpPr>
          <p:nvPr/>
        </p:nvCxnSpPr>
        <p:spPr>
          <a:xfrm flipV="1">
            <a:off x="4876426" y="3822773"/>
            <a:ext cx="160062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모서리가 둥근 직사각형 15"/>
              <p:cNvSpPr/>
              <p:nvPr/>
            </p:nvSpPr>
            <p:spPr>
              <a:xfrm>
                <a:off x="2267692" y="3822773"/>
                <a:ext cx="504056" cy="15390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6" name="모서리가 둥근 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692" y="3822773"/>
                <a:ext cx="504056" cy="153904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/>
          <p:cNvSpPr/>
          <p:nvPr/>
        </p:nvSpPr>
        <p:spPr>
          <a:xfrm>
            <a:off x="2267692" y="2283730"/>
            <a:ext cx="504056" cy="30780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07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55571" y="1366942"/>
            <a:ext cx="35164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 smtClean="0"/>
              <a:t>Some issues about DQN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547664" y="2204864"/>
                <a:ext cx="6624736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altLang="ko-KR" dirty="0" smtClean="0"/>
                  <a:t>TD target</a:t>
                </a:r>
                <a:r>
                  <a:rPr lang="ko-KR" altLang="en-US" dirty="0" smtClean="0"/>
                  <a:t>의 </a:t>
                </a:r>
                <a:r>
                  <a:rPr lang="ko-KR" altLang="en-US" dirty="0" err="1" smtClean="0"/>
                  <a:t>순전파</a:t>
                </a: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en-US" altLang="ko-KR" dirty="0" smtClean="0"/>
                  <a:t>-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하나의 네트워크로 출력하는 경우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>  </a:t>
                </a:r>
                <a:r>
                  <a:rPr lang="ko-KR" altLang="en-US" dirty="0" smtClean="0"/>
                  <a:t>둘 사이의 강한 상관관계가 존재하므로</a:t>
                </a:r>
                <a:r>
                  <a:rPr lang="en-US" altLang="ko-KR" dirty="0" smtClean="0"/>
                  <a:t>, local minimu</a:t>
                </a:r>
                <a:r>
                  <a:rPr lang="en-US" altLang="ko-KR" dirty="0"/>
                  <a:t>m</a:t>
                </a:r>
                <a:r>
                  <a:rPr lang="ko-KR" altLang="en-US" dirty="0" smtClean="0"/>
                  <a:t>에 </a:t>
                </a: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en-US" altLang="ko-KR" dirty="0" smtClean="0"/>
                  <a:t>  </a:t>
                </a:r>
                <a:r>
                  <a:rPr lang="ko-KR" altLang="en-US" dirty="0" smtClean="0"/>
                  <a:t>쉽게 빠지는 문제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>  (network</a:t>
                </a:r>
                <a:r>
                  <a:rPr lang="ko-KR" altLang="en-US" dirty="0" smtClean="0"/>
                  <a:t>의 입장에서 모두 </a:t>
                </a:r>
                <a:r>
                  <a:rPr lang="en-US" altLang="ko-KR" dirty="0" smtClean="0"/>
                  <a:t>0</a:t>
                </a:r>
                <a:r>
                  <a:rPr lang="ko-KR" altLang="en-US" dirty="0" smtClean="0"/>
                  <a:t>으로 출력하면 간단한 문제</a:t>
                </a:r>
                <a:r>
                  <a:rPr lang="en-US" altLang="ko-KR" dirty="0" smtClean="0"/>
                  <a:t>!)</a:t>
                </a:r>
                <a:br>
                  <a:rPr lang="en-US" altLang="ko-KR" dirty="0" smtClean="0"/>
                </a:b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en-US" altLang="ko-KR" dirty="0" smtClean="0"/>
                  <a:t>solve) target network</a:t>
                </a:r>
                <a:r>
                  <a:rPr lang="ko-KR" altLang="en-US" dirty="0" smtClean="0"/>
                  <a:t>를 따로 설정함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이 때</a:t>
                </a:r>
                <a:r>
                  <a:rPr lang="en-US" altLang="ko-KR" dirty="0" smtClean="0"/>
                  <a:t>, target network</a:t>
                </a:r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Q network</a:t>
                </a:r>
                <a:r>
                  <a:rPr lang="ko-KR" altLang="en-US" dirty="0" smtClean="0"/>
                  <a:t>와 동일하게 업데이트 하되</a:t>
                </a:r>
                <a:r>
                  <a:rPr lang="en-US" altLang="ko-KR" dirty="0" smtClean="0"/>
                  <a:t>, ‘</a:t>
                </a:r>
                <a:r>
                  <a:rPr lang="ko-KR" altLang="en-US" dirty="0" smtClean="0"/>
                  <a:t>일정 탐험 횟수</a:t>
                </a:r>
                <a:r>
                  <a:rPr lang="en-US" altLang="ko-KR" dirty="0" smtClean="0"/>
                  <a:t>(memory size)</a:t>
                </a:r>
                <a:r>
                  <a:rPr lang="ko-KR" altLang="en-US" dirty="0" smtClean="0"/>
                  <a:t> 마다 간헐적으로 업데이트</a:t>
                </a:r>
                <a:r>
                  <a:rPr lang="en-US" altLang="ko-KR" dirty="0" smtClean="0"/>
                  <a:t>’</a:t>
                </a:r>
                <a:r>
                  <a:rPr lang="ko-KR" altLang="en-US" dirty="0" smtClean="0"/>
                  <a:t>하는 방법을 택함</a:t>
                </a:r>
                <a:endParaRPr lang="en-US" altLang="ko-KR" dirty="0" smtClean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204864"/>
                <a:ext cx="6624736" cy="2585323"/>
              </a:xfrm>
              <a:prstGeom prst="rect">
                <a:avLst/>
              </a:prstGeom>
              <a:blipFill>
                <a:blip r:embed="rId3"/>
                <a:stretch>
                  <a:fillRect l="-1012" t="-2358" r="-368" b="-28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75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55571" y="1366942"/>
            <a:ext cx="35164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 smtClean="0"/>
              <a:t>Some issues about DQN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47664" y="2204864"/>
            <a:ext cx="6624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 Convolution, recurrent layer(LSTM), etc.</a:t>
            </a:r>
          </a:p>
          <a:p>
            <a:r>
              <a:rPr lang="en-US" altLang="ko-KR" dirty="0" smtClean="0"/>
              <a:t>  - Markov process</a:t>
            </a:r>
            <a:r>
              <a:rPr lang="ko-KR" altLang="en-US" dirty="0" smtClean="0"/>
              <a:t>에서 단순히 시간에 따른 정보 입력을 </a:t>
            </a:r>
            <a:r>
              <a:rPr lang="en-US" altLang="ko-KR" dirty="0" smtClean="0"/>
              <a:t>recurrent layer</a:t>
            </a:r>
            <a:r>
              <a:rPr lang="ko-KR" altLang="en-US" dirty="0" smtClean="0"/>
              <a:t>로 전파하는 것은 모순됨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ko-KR" altLang="en-US" dirty="0" smtClean="0"/>
              <a:t>만약 </a:t>
            </a:r>
            <a:r>
              <a:rPr lang="en-US" altLang="ko-KR" dirty="0" smtClean="0"/>
              <a:t>state</a:t>
            </a:r>
            <a:r>
              <a:rPr lang="ko-KR" altLang="en-US" dirty="0" smtClean="0"/>
              <a:t>가 영상으로 주어지는 경우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을 이용한 </a:t>
            </a:r>
            <a:r>
              <a:rPr lang="en-US" altLang="ko-KR" dirty="0" smtClean="0"/>
              <a:t>DQN</a:t>
            </a:r>
            <a:r>
              <a:rPr lang="ko-KR" altLang="en-US" dirty="0" smtClean="0"/>
              <a:t>을 사용할 수 있음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영상을 벡터로 </a:t>
            </a:r>
            <a:r>
              <a:rPr lang="en-US" altLang="ko-KR" dirty="0" smtClean="0"/>
              <a:t>represent</a:t>
            </a:r>
            <a:r>
              <a:rPr lang="ko-KR" altLang="en-US" dirty="0" smtClean="0"/>
              <a:t>하는 작업이 없어지며</a:t>
            </a:r>
            <a:r>
              <a:rPr lang="en-US" altLang="ko-KR" dirty="0" smtClean="0"/>
              <a:t>, fully connected</a:t>
            </a:r>
            <a:r>
              <a:rPr lang="ko-KR" altLang="en-US" dirty="0" smtClean="0"/>
              <a:t>에 비해 학습할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역시 적으므로 크게 </a:t>
            </a:r>
            <a:r>
              <a:rPr lang="ko-KR" altLang="en-US" dirty="0" err="1" smtClean="0"/>
              <a:t>효율적임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3627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55571" y="1366942"/>
            <a:ext cx="35164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 smtClean="0"/>
              <a:t>example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88840"/>
            <a:ext cx="3499908" cy="23332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9912" y="2060848"/>
            <a:ext cx="426206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Environments step</a:t>
            </a:r>
          </a:p>
          <a:p>
            <a:r>
              <a:rPr lang="en-US" altLang="ko-KR" dirty="0" smtClean="0"/>
              <a:t>State : 16X16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격자공간</a:t>
            </a:r>
            <a:endParaRPr lang="en-US" altLang="ko-KR" dirty="0" smtClean="0"/>
          </a:p>
          <a:p>
            <a:r>
              <a:rPr lang="en-US" altLang="ko-KR" dirty="0" smtClean="0"/>
              <a:t>Agent : </a:t>
            </a:r>
          </a:p>
          <a:p>
            <a:r>
              <a:rPr lang="en-US" altLang="ko-KR" dirty="0" smtClean="0"/>
              <a:t>Action : [stay, left(1), right(1)]</a:t>
            </a:r>
          </a:p>
          <a:p>
            <a:r>
              <a:rPr lang="en-US" altLang="ko-KR" dirty="0" smtClean="0"/>
              <a:t>Rule :     </a:t>
            </a:r>
            <a:r>
              <a:rPr lang="ko-KR" altLang="en-US" dirty="0" smtClean="0"/>
              <a:t>과 같은 장애물이 </a:t>
            </a:r>
            <a:r>
              <a:rPr lang="ko-KR" altLang="en-US" dirty="0" err="1" smtClean="0"/>
              <a:t>랜덤하게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ko-KR" altLang="en-US" dirty="0" smtClean="0"/>
              <a:t>아래로 내려옴</a:t>
            </a:r>
            <a:r>
              <a:rPr lang="en-US" altLang="ko-KR" dirty="0" smtClean="0"/>
              <a:t>. Agent</a:t>
            </a:r>
            <a:r>
              <a:rPr lang="ko-KR" altLang="en-US" dirty="0" smtClean="0"/>
              <a:t>는 이를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ko-KR" altLang="en-US" dirty="0" smtClean="0"/>
              <a:t>피해야 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Design step</a:t>
            </a:r>
          </a:p>
          <a:p>
            <a:r>
              <a:rPr lang="en-US" altLang="ko-KR" dirty="0" smtClean="0"/>
              <a:t>Reward : </a:t>
            </a:r>
            <a:r>
              <a:rPr lang="ko-KR" altLang="en-US" dirty="0" smtClean="0"/>
              <a:t>장애물 혹은 가장 외곽의 벽과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ko-KR" altLang="en-US" dirty="0" smtClean="0"/>
              <a:t>충돌하면 </a:t>
            </a:r>
            <a:r>
              <a:rPr lang="en-US" altLang="ko-KR" dirty="0" smtClean="0"/>
              <a:t>-1, </a:t>
            </a:r>
            <a:r>
              <a:rPr lang="ko-KR" altLang="en-US" dirty="0" smtClean="0"/>
              <a:t>나머지 경우 </a:t>
            </a:r>
            <a:r>
              <a:rPr lang="en-US" altLang="ko-KR" dirty="0" smtClean="0"/>
              <a:t>0</a:t>
            </a:r>
          </a:p>
          <a:p>
            <a:r>
              <a:rPr lang="en-US" altLang="ko-KR" dirty="0" smtClean="0"/>
              <a:t>TD target : Q-learning on DQN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699792" y="3477686"/>
            <a:ext cx="324000" cy="43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716016" y="2696566"/>
            <a:ext cx="288032" cy="2283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499992" y="3227662"/>
            <a:ext cx="288032" cy="228378"/>
          </a:xfrm>
          <a:prstGeom prst="rect">
            <a:avLst/>
          </a:prstGeom>
          <a:noFill/>
          <a:ln>
            <a:solidFill>
              <a:srgbClr val="0C0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779522" y="2962670"/>
            <a:ext cx="397076" cy="228378"/>
          </a:xfrm>
          <a:prstGeom prst="rect">
            <a:avLst/>
          </a:prstGeom>
          <a:noFill/>
          <a:ln>
            <a:solidFill>
              <a:srgbClr val="0C0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334996" y="2633472"/>
            <a:ext cx="397076" cy="228378"/>
          </a:xfrm>
          <a:prstGeom prst="rect">
            <a:avLst/>
          </a:prstGeom>
          <a:noFill/>
          <a:ln>
            <a:solidFill>
              <a:srgbClr val="0C0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91680" y="3309798"/>
            <a:ext cx="397076" cy="228378"/>
          </a:xfrm>
          <a:prstGeom prst="rect">
            <a:avLst/>
          </a:prstGeom>
          <a:noFill/>
          <a:ln>
            <a:solidFill>
              <a:srgbClr val="0C0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2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95189" y="1105945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ex)</a:t>
            </a:r>
            <a:endParaRPr lang="en-US" altLang="ko-KR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900319" y="2060848"/>
            <a:ext cx="1511441" cy="9144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/>
                </a:solidFill>
              </a:rPr>
              <a:t>집</a:t>
            </a:r>
            <a:r>
              <a:rPr lang="en-US" altLang="ko-KR" dirty="0" smtClean="0">
                <a:solidFill>
                  <a:schemeClr val="tx2"/>
                </a:solidFill>
              </a:rPr>
              <a:t>(1)</a:t>
            </a:r>
          </a:p>
          <a:p>
            <a:pPr algn="ctr"/>
            <a:r>
              <a:rPr lang="en-US" altLang="ko-KR" dirty="0" smtClean="0">
                <a:solidFill>
                  <a:schemeClr val="tx2"/>
                </a:solidFill>
              </a:rPr>
              <a:t>R=+2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99592" y="3789040"/>
            <a:ext cx="1512167" cy="9144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/>
                </a:solidFill>
              </a:rPr>
              <a:t>학원</a:t>
            </a:r>
            <a:r>
              <a:rPr lang="en-US" altLang="ko-KR" dirty="0" smtClean="0">
                <a:solidFill>
                  <a:schemeClr val="tx2"/>
                </a:solidFill>
              </a:rPr>
              <a:t>(3)</a:t>
            </a:r>
          </a:p>
          <a:p>
            <a:pPr algn="ctr"/>
            <a:r>
              <a:rPr lang="en-US" altLang="ko-KR" dirty="0" smtClean="0">
                <a:solidFill>
                  <a:schemeClr val="tx2"/>
                </a:solidFill>
              </a:rPr>
              <a:t>R=+3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406068" y="2060848"/>
            <a:ext cx="1512167" cy="9144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/>
                </a:solidFill>
              </a:rPr>
              <a:t>학교</a:t>
            </a:r>
            <a:r>
              <a:rPr lang="en-US" altLang="ko-KR" dirty="0" smtClean="0">
                <a:solidFill>
                  <a:schemeClr val="tx2"/>
                </a:solidFill>
              </a:rPr>
              <a:t>(2)</a:t>
            </a:r>
          </a:p>
          <a:p>
            <a:pPr algn="ctr"/>
            <a:r>
              <a:rPr lang="en-US" altLang="ko-KR" dirty="0" smtClean="0">
                <a:solidFill>
                  <a:schemeClr val="tx2"/>
                </a:solidFill>
              </a:rPr>
              <a:t>R=+1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01077" y="3789040"/>
            <a:ext cx="1517157" cy="9144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2"/>
                </a:solidFill>
              </a:rPr>
              <a:t>게임방</a:t>
            </a:r>
            <a:r>
              <a:rPr lang="en-US" altLang="ko-KR" dirty="0" smtClean="0">
                <a:solidFill>
                  <a:schemeClr val="tx2"/>
                </a:solidFill>
              </a:rPr>
              <a:t>(4)</a:t>
            </a:r>
          </a:p>
          <a:p>
            <a:pPr algn="ctr"/>
            <a:r>
              <a:rPr lang="en-US" altLang="ko-KR" dirty="0" smtClean="0">
                <a:solidFill>
                  <a:schemeClr val="tx2"/>
                </a:solidFill>
              </a:rPr>
              <a:t>R=-2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2411759" y="2660902"/>
            <a:ext cx="9943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1310536" y="2975248"/>
            <a:ext cx="364" cy="813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3"/>
            <a:endCxn id="15" idx="1"/>
          </p:cNvCxnSpPr>
          <p:nvPr/>
        </p:nvCxnSpPr>
        <p:spPr>
          <a:xfrm>
            <a:off x="2411759" y="4246240"/>
            <a:ext cx="9893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5" idx="0"/>
            <a:endCxn id="13" idx="2"/>
          </p:cNvCxnSpPr>
          <p:nvPr/>
        </p:nvCxnSpPr>
        <p:spPr>
          <a:xfrm flipV="1">
            <a:off x="4159656" y="2975248"/>
            <a:ext cx="2496" cy="813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2411760" y="2346557"/>
            <a:ext cx="989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H="1" flipV="1">
            <a:off x="2411760" y="2911190"/>
            <a:ext cx="1080121" cy="877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 flipV="1">
            <a:off x="2021948" y="2985925"/>
            <a:ext cx="4258" cy="803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구부러진 연결선 48"/>
          <p:cNvCxnSpPr>
            <a:stCxn id="15" idx="3"/>
            <a:endCxn id="15" idx="2"/>
          </p:cNvCxnSpPr>
          <p:nvPr/>
        </p:nvCxnSpPr>
        <p:spPr>
          <a:xfrm flipH="1">
            <a:off x="4159656" y="4246240"/>
            <a:ext cx="758578" cy="457200"/>
          </a:xfrm>
          <a:prstGeom prst="curvedConnector4">
            <a:avLst>
              <a:gd name="adj1" fmla="val -52879"/>
              <a:gd name="adj2" fmla="val 2066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H="1">
            <a:off x="2392193" y="2911190"/>
            <a:ext cx="1008884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48907" y="2203702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0.5</a:t>
            </a:r>
            <a:endParaRPr lang="ko-KR" altLang="en-US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32396" y="2926848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0.5</a:t>
            </a:r>
            <a:endParaRPr lang="ko-KR" alt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484288" y="2522402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0.7</a:t>
            </a:r>
            <a:endParaRPr lang="ko-KR" alt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108397" y="3054841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0.3</a:t>
            </a:r>
            <a:endParaRPr lang="ko-KR" alt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819291" y="3512041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0.6</a:t>
            </a:r>
            <a:endParaRPr lang="ko-KR" alt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704279" y="4106129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0.4</a:t>
            </a:r>
            <a:endParaRPr lang="ko-KR" alt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137245" y="3508501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0.1</a:t>
            </a:r>
            <a:endParaRPr lang="ko-KR" altLang="en-US" sz="12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961144" y="3488908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0.3</a:t>
            </a:r>
            <a:endParaRPr lang="ko-KR" altLang="en-US" sz="1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919074" y="4197252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0.6</a:t>
            </a:r>
            <a:endParaRPr lang="ko-KR" altLang="en-US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50649" y="3128608"/>
                <a:ext cx="218066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dirty="0" smtClean="0">
                          <a:latin typeface="Lucida Calligraphy" panose="03010101010101010101" pitchFamily="66" charset="0"/>
                        </a:rPr>
                        <m:t>P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.7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6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.1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.3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.6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649" y="3128608"/>
                <a:ext cx="2180662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922789" y="3065347"/>
            <a:ext cx="67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from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161038" y="2726524"/>
            <a:ext cx="40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878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55571" y="1366942"/>
            <a:ext cx="35164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 smtClean="0"/>
              <a:t>DQN example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71600" y="2060848"/>
                <a:ext cx="7889724" cy="2675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Network structure</a:t>
                </a:r>
              </a:p>
              <a:p>
                <a:r>
                  <a:rPr lang="en-US" altLang="ko-KR" dirty="0" smtClean="0"/>
                  <a:t>Input layer : 16X16 array</a:t>
                </a:r>
              </a:p>
              <a:p>
                <a:r>
                  <a:rPr lang="en-US" altLang="ko-KR" dirty="0" smtClean="0"/>
                  <a:t>Structure : 4X4conv1(128, leaky </a:t>
                </a:r>
                <a:r>
                  <a:rPr lang="en-US" altLang="ko-KR" dirty="0" err="1" smtClean="0"/>
                  <a:t>ReLU</a:t>
                </a:r>
                <a:r>
                  <a:rPr lang="en-US" altLang="ko-KR" dirty="0" smtClean="0"/>
                  <a:t>) – 4X4conv2(256, leaky </a:t>
                </a:r>
                <a:r>
                  <a:rPr lang="en-US" altLang="ko-KR" dirty="0" err="1" smtClean="0"/>
                  <a:t>ReLU</a:t>
                </a:r>
                <a:r>
                  <a:rPr lang="en-US" altLang="ko-KR" dirty="0" smtClean="0"/>
                  <a:t>)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	- FC1(4096-1024, leaky </a:t>
                </a:r>
                <a:r>
                  <a:rPr lang="en-US" altLang="ko-KR" dirty="0" err="1" smtClean="0"/>
                  <a:t>ReLU</a:t>
                </a:r>
                <a:r>
                  <a:rPr lang="en-US" altLang="ko-KR" dirty="0" smtClean="0"/>
                  <a:t>) – FC2(1024-128, leaky </a:t>
                </a:r>
                <a:r>
                  <a:rPr lang="en-US" altLang="ko-KR" dirty="0" err="1" smtClean="0"/>
                  <a:t>ReLU</a:t>
                </a:r>
                <a:r>
                  <a:rPr lang="en-US" altLang="ko-KR" dirty="0" smtClean="0"/>
                  <a:t>)</a:t>
                </a:r>
              </a:p>
              <a:p>
                <a:r>
                  <a:rPr lang="en-US" altLang="ko-KR" dirty="0"/>
                  <a:t>	</a:t>
                </a:r>
                <a:r>
                  <a:rPr lang="en-US" altLang="ko-KR" dirty="0" smtClean="0"/>
                  <a:t>- FC3(128-3, Identity)</a:t>
                </a:r>
              </a:p>
              <a:p>
                <a:r>
                  <a:rPr lang="en-US" altLang="ko-KR" dirty="0" smtClean="0"/>
                  <a:t>Output layer 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altLang="ko-KR" dirty="0" smtClean="0"/>
                  <a:t>[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𝑙𝑒𝑓𝑡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𝑟𝑖𝑔h𝑡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𝑠𝑡𝑎𝑦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Loss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𝑜𝑛𝑒h𝑜𝑡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𝑒𝑛𝑐𝑜𝑑𝑒𝑑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𝑎𝑐𝑡𝑖𝑜𝑛</m:t>
                    </m:r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Priors</a:t>
                </a:r>
              </a:p>
              <a:p>
                <a:r>
                  <a:rPr lang="en-US" altLang="ko-KR" dirty="0"/>
                  <a:t>	</a:t>
                </a:r>
                <a:r>
                  <a:rPr lang="ko-KR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= 0.9, learning rate = 1e-4, memory = 1000 histories</a:t>
                </a:r>
                <a:endParaRPr lang="ko-KR" alt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060848"/>
                <a:ext cx="7889724" cy="2675669"/>
              </a:xfrm>
              <a:prstGeom prst="rect">
                <a:avLst/>
              </a:prstGeom>
              <a:blipFill>
                <a:blip r:embed="rId3"/>
                <a:stretch>
                  <a:fillRect l="-618" t="-1139" b="-25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2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55571" y="1366942"/>
            <a:ext cx="35164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 smtClean="0"/>
              <a:t>DQN example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057400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5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43608" y="1556792"/>
                <a:ext cx="650511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보상을 고려하여 </a:t>
                </a:r>
                <a:r>
                  <a:rPr lang="en-US" altLang="ko-KR" dirty="0" smtClean="0"/>
                  <a:t>MRP(Markov Decision Process)</a:t>
                </a:r>
                <a:r>
                  <a:rPr lang="ko-KR" altLang="en-US" dirty="0" smtClean="0"/>
                  <a:t>로 표현 가능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MDP</a:t>
                </a:r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tuple [ </a:t>
                </a:r>
                <a:r>
                  <a:rPr lang="en-US" altLang="ko-KR" dirty="0" smtClean="0">
                    <a:latin typeface="Lucida Calligraphy" panose="03010101010101010101" pitchFamily="66" charset="0"/>
                  </a:rPr>
                  <a:t>S, P, R</a:t>
                </a:r>
                <a:r>
                  <a:rPr lang="en-US" altLang="ko-KR" dirty="0">
                    <a:latin typeface="Lucida Calligraphy" panose="03010101010101010101" pitchFamily="66" charset="0"/>
                  </a:rPr>
                  <a:t>,</a:t>
                </a:r>
                <a:r>
                  <a:rPr lang="en-US" altLang="ko-KR" dirty="0" smtClean="0">
                    <a:latin typeface="Lucida Calligraphy" panose="03010101010101010101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556792"/>
                <a:ext cx="6505114" cy="1200329"/>
              </a:xfrm>
              <a:prstGeom prst="rect">
                <a:avLst/>
              </a:prstGeom>
              <a:blipFill>
                <a:blip r:embed="rId3"/>
                <a:stretch>
                  <a:fillRect l="-750" t="-2538" b="-76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1120333" y="3710414"/>
            <a:ext cx="2308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Lucida Calligraphy" panose="03010101010101010101" pitchFamily="66" charset="0"/>
              </a:rPr>
              <a:t>S </a:t>
            </a:r>
            <a:r>
              <a:rPr lang="en-US" altLang="ko-KR" dirty="0" smtClean="0">
                <a:latin typeface="+mj-lt"/>
              </a:rPr>
              <a:t>: </a:t>
            </a:r>
            <a:r>
              <a:rPr lang="ko-KR" altLang="en-US" dirty="0" smtClean="0">
                <a:latin typeface="+mj-lt"/>
              </a:rPr>
              <a:t>상태의 유한 집합</a:t>
            </a:r>
            <a:endParaRPr lang="en-US" altLang="ko-KR" dirty="0" smtClean="0">
              <a:latin typeface="Lucida Calligraphy" panose="03010101010101010101" pitchFamily="66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5821" y="4115205"/>
            <a:ext cx="2170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Lucida Calligraphy" panose="03010101010101010101" pitchFamily="66" charset="0"/>
              </a:rPr>
              <a:t>P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전이 확률 행렬</a:t>
            </a:r>
            <a:endParaRPr lang="en-US" altLang="ko-KR" dirty="0">
              <a:latin typeface="Lucida Calligraphy" panose="03010101010101010101" pitchFamily="66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75656" y="4484537"/>
            <a:ext cx="1601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Lucida Calligraphy" panose="03010101010101010101" pitchFamily="66" charset="0"/>
              </a:rPr>
              <a:t>R </a:t>
            </a:r>
            <a:r>
              <a:rPr lang="en-US" altLang="ko-KR" dirty="0" smtClean="0">
                <a:latin typeface="+mj-lt"/>
              </a:rPr>
              <a:t>: </a:t>
            </a:r>
            <a:r>
              <a:rPr lang="ko-KR" altLang="en-US" dirty="0" smtClean="0">
                <a:latin typeface="+mj-lt"/>
              </a:rPr>
              <a:t>보상 함수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1149586" y="4848312"/>
                <a:ext cx="15277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 smtClean="0">
                    <a:latin typeface="Lucida Calligraphy" panose="03010101010101010101" pitchFamily="66" charset="0"/>
                  </a:rPr>
                  <a:t> </a:t>
                </a:r>
                <a:r>
                  <a:rPr lang="en-US" altLang="ko-KR" dirty="0" smtClean="0">
                    <a:latin typeface="+mj-lt"/>
                  </a:rPr>
                  <a:t>: </a:t>
                </a:r>
                <a:r>
                  <a:rPr lang="ko-KR" altLang="en-US" dirty="0" smtClean="0">
                    <a:latin typeface="+mj-lt"/>
                  </a:rPr>
                  <a:t>할인 상수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586" y="4848312"/>
                <a:ext cx="1527791" cy="369332"/>
              </a:xfrm>
              <a:prstGeom prst="rect">
                <a:avLst/>
              </a:prstGeom>
              <a:blipFill>
                <a:blip r:embed="rId4"/>
                <a:stretch>
                  <a:fillRect t="-13115" r="-2800" b="-196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3986831" y="3076387"/>
                <a:ext cx="314039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b="0" i="0" dirty="0" smtClean="0">
                              <a:latin typeface="Lucida Calligraphy" panose="03010101010101010101" pitchFamily="66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dirty="0">
                  <a:latin typeface="Lucida Calligraphy" panose="03010101010101010101" pitchFamily="66" charset="0"/>
                </a:endParaRPr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831" y="3076387"/>
                <a:ext cx="3140396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/>
          <p:cNvCxnSpPr/>
          <p:nvPr/>
        </p:nvCxnSpPr>
        <p:spPr>
          <a:xfrm>
            <a:off x="3707904" y="2844968"/>
            <a:ext cx="0" cy="3240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598297" y="3945475"/>
            <a:ext cx="286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정의된 보상은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시점 후에</a:t>
            </a:r>
            <a:endParaRPr lang="en-US" altLang="ko-KR" dirty="0" smtClean="0"/>
          </a:p>
          <a:p>
            <a:r>
              <a:rPr lang="ko-KR" altLang="en-US" dirty="0" smtClean="0"/>
              <a:t>얻는다는 점에 유의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5724128" y="3445719"/>
            <a:ext cx="144016" cy="499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직사각형 14"/>
              <p:cNvSpPr/>
              <p:nvPr/>
            </p:nvSpPr>
            <p:spPr>
              <a:xfrm>
                <a:off x="3971725" y="2753493"/>
                <a:ext cx="3716460" cy="372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dirty="0">
                              <a:latin typeface="Lucida Calligraphy" panose="03010101010101010101" pitchFamily="66" charset="0"/>
                            </a:rPr>
                            <m:t>P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dirty="0">
                  <a:latin typeface="Lucida Calligraphy" panose="03010101010101010101" pitchFamily="66" charset="0"/>
                </a:endParaRPr>
              </a:p>
            </p:txBody>
          </p:sp>
        </mc:Choice>
        <mc:Fallback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725" y="2753493"/>
                <a:ext cx="3716460" cy="372538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50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591356" y="1546030"/>
            <a:ext cx="6066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학습 원리는 에이전트가 환경을 탐험하며 얻게 되는 </a:t>
            </a:r>
            <a:endParaRPr lang="en-US" altLang="ko-KR" dirty="0" smtClean="0"/>
          </a:p>
          <a:p>
            <a:r>
              <a:rPr lang="ko-KR" altLang="en-US" b="1" dirty="0" smtClean="0"/>
              <a:t>누적 보상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기댓값을</a:t>
            </a:r>
            <a:r>
              <a:rPr lang="ko-KR" altLang="en-US" dirty="0" smtClean="0"/>
              <a:t> 최대로 하는</a:t>
            </a:r>
            <a:r>
              <a:rPr lang="en-US" altLang="ko-KR" dirty="0"/>
              <a:t> </a:t>
            </a:r>
            <a:r>
              <a:rPr lang="ko-KR" altLang="en-US" dirty="0" smtClean="0"/>
              <a:t>행동을 택하게끔 유도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483844" y="2799388"/>
                <a:ext cx="42811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dirty="0" smtClean="0"/>
                  <a:t>누적보상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844" y="2799388"/>
                <a:ext cx="4281108" cy="276999"/>
              </a:xfrm>
              <a:prstGeom prst="rect">
                <a:avLst/>
              </a:prstGeom>
              <a:blipFill>
                <a:blip r:embed="rId3"/>
                <a:stretch>
                  <a:fillRect l="-3272" t="-28261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51720" y="4126437"/>
                <a:ext cx="6371937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altLang="ko-KR" dirty="0" smtClean="0"/>
                  <a:t>discount factor</a:t>
                </a:r>
              </a:p>
              <a:p>
                <a:endParaRPr lang="en-US" altLang="ko-KR" dirty="0"/>
              </a:p>
              <a:p>
                <a:r>
                  <a:rPr lang="en-US" altLang="ko-KR" dirty="0" smtClean="0"/>
                  <a:t>why? </a:t>
                </a:r>
                <a:r>
                  <a:rPr lang="ko-KR" altLang="en-US" dirty="0" err="1" smtClean="0"/>
                  <a:t>누적보상의</a:t>
                </a:r>
                <a:r>
                  <a:rPr lang="ko-KR" altLang="en-US" dirty="0" smtClean="0"/>
                  <a:t> 발산을 막기 위해서</a:t>
                </a:r>
                <a:endParaRPr lang="en-US" altLang="ko-KR" dirty="0" smtClean="0"/>
              </a:p>
              <a:p>
                <a:r>
                  <a:rPr lang="en-US" altLang="ko-KR" dirty="0"/>
                  <a:t> </a:t>
                </a:r>
                <a:r>
                  <a:rPr lang="en-US" altLang="ko-KR" dirty="0" smtClean="0"/>
                  <a:t>      </a:t>
                </a:r>
                <a:r>
                  <a:rPr lang="ko-KR" altLang="en-US" dirty="0" smtClean="0"/>
                  <a:t>인간은 일반적으로 가시적인 이윤을 통해 판단하기 </a:t>
                </a:r>
                <a:r>
                  <a:rPr lang="ko-KR" altLang="en-US" dirty="0" err="1" smtClean="0"/>
                  <a:t>떄문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4126437"/>
                <a:ext cx="6371937" cy="1107996"/>
              </a:xfrm>
              <a:prstGeom prst="rect">
                <a:avLst/>
              </a:prstGeom>
              <a:blipFill>
                <a:blip r:embed="rId4"/>
                <a:stretch>
                  <a:fillRect l="-2297" t="-7143" r="-1340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148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068249" y="1772816"/>
            <a:ext cx="511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가치함수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현재 상태에서의 누적 보상의 </a:t>
            </a:r>
            <a:r>
              <a:rPr lang="ko-KR" altLang="en-US" dirty="0" err="1" smtClean="0"/>
              <a:t>기댓값</a:t>
            </a:r>
            <a:endParaRPr lang="en-US" altLang="ko-K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26118" y="2494972"/>
                <a:ext cx="20458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118" y="2494972"/>
                <a:ext cx="2045881" cy="276999"/>
              </a:xfrm>
              <a:prstGeom prst="rect">
                <a:avLst/>
              </a:prstGeom>
              <a:blipFill>
                <a:blip r:embed="rId3"/>
                <a:stretch>
                  <a:fillRect l="-595" r="-2976" b="-413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25742" y="4052901"/>
                <a:ext cx="40665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742" y="4052901"/>
                <a:ext cx="4066538" cy="276999"/>
              </a:xfrm>
              <a:prstGeom prst="rect">
                <a:avLst/>
              </a:prstGeom>
              <a:blipFill>
                <a:blip r:embed="rId4"/>
                <a:stretch>
                  <a:fillRect l="-150" r="-1799" b="-4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014758" y="4412858"/>
                <a:ext cx="508563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758" y="4412858"/>
                <a:ext cx="5085634" cy="276999"/>
              </a:xfrm>
              <a:prstGeom prst="rect">
                <a:avLst/>
              </a:prstGeom>
              <a:blipFill>
                <a:blip r:embed="rId5"/>
                <a:stretch>
                  <a:fillRect r="-1079" b="-4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014758" y="4772815"/>
                <a:ext cx="386149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dirty="0">
                              <a:latin typeface="Lucida Calligraphy" panose="03010101010101010101" pitchFamily="66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758" y="4772815"/>
                <a:ext cx="3861498" cy="276999"/>
              </a:xfrm>
              <a:prstGeom prst="rect">
                <a:avLst/>
              </a:prstGeom>
              <a:blipFill>
                <a:blip r:embed="rId6"/>
                <a:stretch>
                  <a:fillRect r="-948" b="-4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25742" y="5132772"/>
                <a:ext cx="2410354" cy="6724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dirty="0">
                              <a:latin typeface="Lucida Calligraphy" panose="03010101010101010101" pitchFamily="66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ko-KR" dirty="0">
                                  <a:latin typeface="Lucida Calligraphy" panose="03010101010101010101" pitchFamily="66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742" y="5132772"/>
                <a:ext cx="2410354" cy="6724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526117" y="3692944"/>
                <a:ext cx="20458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117" y="3692944"/>
                <a:ext cx="2045881" cy="276999"/>
              </a:xfrm>
              <a:prstGeom prst="rect">
                <a:avLst/>
              </a:prstGeom>
              <a:blipFill>
                <a:blip r:embed="rId8"/>
                <a:stretch>
                  <a:fillRect l="-595" r="-2976" b="-4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연결선 27"/>
          <p:cNvCxnSpPr/>
          <p:nvPr/>
        </p:nvCxnSpPr>
        <p:spPr>
          <a:xfrm>
            <a:off x="2196280" y="3284984"/>
            <a:ext cx="489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95189" y="1105945"/>
            <a:ext cx="289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Markov Reward Processes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60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915816" y="1844824"/>
                <a:ext cx="2952328" cy="6724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dirty="0">
                              <a:latin typeface="Lucida Calligraphy" panose="03010101010101010101" pitchFamily="66" charset="0"/>
                            </a:rPr>
                            <m:t>R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ko-KR" dirty="0">
                                  <a:latin typeface="Lucida Calligraphy" panose="03010101010101010101" pitchFamily="66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1844824"/>
                <a:ext cx="2952328" cy="6724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489711" y="3027868"/>
                <a:ext cx="4269374" cy="790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ko-KR" dirty="0">
                                        <a:latin typeface="Lucida Calligraphy" panose="03010101010101010101" pitchFamily="66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ko-KR" dirty="0">
                                        <a:latin typeface="Lucida Calligraphy" panose="03010101010101010101" pitchFamily="66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ko-KR" dirty="0">
                                        <a:latin typeface="Lucida Calligraphy" panose="03010101010101010101" pitchFamily="66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ko-KR" dirty="0">
                                        <a:latin typeface="Lucida Calligraphy" panose="03010101010101010101" pitchFamily="66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ko-KR" dirty="0">
                                        <a:latin typeface="Lucida Calligraphy" panose="03010101010101010101" pitchFamily="66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ko-KR" dirty="0">
                                        <a:latin typeface="Lucida Calligraphy" panose="03010101010101010101" pitchFamily="66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711" y="3027868"/>
                <a:ext cx="4269374" cy="790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87569" y="4422326"/>
                <a:ext cx="52640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 sz="2400" dirty="0">
                          <a:latin typeface="Lucida Calligraphy" panose="03010101010101010101" pitchFamily="66" charset="0"/>
                        </a:rPr>
                        <m:t>R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 altLang="ko-KR" sz="2400" dirty="0">
                          <a:latin typeface="Lucida Calligraphy" panose="03010101010101010101" pitchFamily="66" charset="0"/>
                        </a:rPr>
                        <m:t>P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   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>
                                  <a:latin typeface="Lucida Calligraphy" panose="03010101010101010101" pitchFamily="66" charset="0"/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ko-KR" altLang="en-US" sz="2400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sz="2400" dirty="0">
                          <a:latin typeface="Lucida Calligraphy" panose="03010101010101010101" pitchFamily="66" charset="0"/>
                        </a:rPr>
                        <m:t>R</m:t>
                      </m:r>
                    </m:oMath>
                  </m:oMathPara>
                </a14:m>
                <a:endParaRPr lang="ko-KR" alt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569" y="4422326"/>
                <a:ext cx="5264070" cy="369332"/>
              </a:xfrm>
              <a:prstGeom prst="rect">
                <a:avLst/>
              </a:prstGeom>
              <a:blipFill>
                <a:blip r:embed="rId5"/>
                <a:stretch>
                  <a:fillRect l="-347" r="-1042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995189" y="110594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338391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smtClean="0"/>
              <a:t>DKU ML 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B85B0-62B5-4FB3-A801-FCA01D971570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1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995188" y="304921"/>
            <a:ext cx="3576811" cy="63408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2300" b="1" dirty="0" smtClean="0"/>
              <a:t>3. </a:t>
            </a:r>
            <a:r>
              <a:rPr lang="ko-KR" altLang="en-US" sz="2300" b="1" dirty="0" err="1" smtClean="0"/>
              <a:t>강화학습의</a:t>
            </a:r>
            <a:r>
              <a:rPr lang="ko-KR" altLang="en-US" sz="2300" b="1" dirty="0" smtClean="0"/>
              <a:t> 알고리즘</a:t>
            </a:r>
            <a:endParaRPr lang="en-US" altLang="ko-KR" sz="23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95189" y="1105945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ex)</a:t>
            </a:r>
            <a:endParaRPr lang="en-US" altLang="ko-KR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900319" y="2060848"/>
            <a:ext cx="1511441" cy="9144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/>
                </a:solidFill>
              </a:rPr>
              <a:t>집</a:t>
            </a:r>
            <a:r>
              <a:rPr lang="en-US" altLang="ko-KR" dirty="0" smtClean="0">
                <a:solidFill>
                  <a:schemeClr val="tx2"/>
                </a:solidFill>
              </a:rPr>
              <a:t>(1)</a:t>
            </a:r>
          </a:p>
          <a:p>
            <a:pPr algn="ctr"/>
            <a:r>
              <a:rPr lang="en-US" altLang="ko-KR" dirty="0" smtClean="0">
                <a:solidFill>
                  <a:schemeClr val="tx2"/>
                </a:solidFill>
              </a:rPr>
              <a:t>R=+2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99592" y="3789040"/>
            <a:ext cx="1512167" cy="9144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/>
                </a:solidFill>
              </a:rPr>
              <a:t>학원</a:t>
            </a:r>
            <a:r>
              <a:rPr lang="en-US" altLang="ko-KR" dirty="0" smtClean="0">
                <a:solidFill>
                  <a:schemeClr val="tx2"/>
                </a:solidFill>
              </a:rPr>
              <a:t>(3)</a:t>
            </a:r>
          </a:p>
          <a:p>
            <a:pPr algn="ctr"/>
            <a:r>
              <a:rPr lang="en-US" altLang="ko-KR" dirty="0" smtClean="0">
                <a:solidFill>
                  <a:schemeClr val="tx2"/>
                </a:solidFill>
              </a:rPr>
              <a:t>R=+3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406068" y="2060848"/>
            <a:ext cx="1512167" cy="9144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2"/>
                </a:solidFill>
              </a:rPr>
              <a:t>학교</a:t>
            </a:r>
            <a:r>
              <a:rPr lang="en-US" altLang="ko-KR" dirty="0" smtClean="0">
                <a:solidFill>
                  <a:schemeClr val="tx2"/>
                </a:solidFill>
              </a:rPr>
              <a:t>(2)</a:t>
            </a:r>
          </a:p>
          <a:p>
            <a:pPr algn="ctr"/>
            <a:r>
              <a:rPr lang="en-US" altLang="ko-KR" dirty="0" smtClean="0">
                <a:solidFill>
                  <a:schemeClr val="tx2"/>
                </a:solidFill>
              </a:rPr>
              <a:t>R=+1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01077" y="3789040"/>
            <a:ext cx="1517157" cy="9144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2"/>
                </a:solidFill>
              </a:rPr>
              <a:t>게임방</a:t>
            </a:r>
            <a:r>
              <a:rPr lang="en-US" altLang="ko-KR" dirty="0" smtClean="0">
                <a:solidFill>
                  <a:schemeClr val="tx2"/>
                </a:solidFill>
              </a:rPr>
              <a:t>(4)</a:t>
            </a:r>
          </a:p>
          <a:p>
            <a:pPr algn="ctr"/>
            <a:r>
              <a:rPr lang="en-US" altLang="ko-KR" dirty="0" smtClean="0">
                <a:solidFill>
                  <a:schemeClr val="tx2"/>
                </a:solidFill>
              </a:rPr>
              <a:t>R=-2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2411759" y="2660902"/>
            <a:ext cx="9943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1310536" y="2975248"/>
            <a:ext cx="364" cy="813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3"/>
            <a:endCxn id="15" idx="1"/>
          </p:cNvCxnSpPr>
          <p:nvPr/>
        </p:nvCxnSpPr>
        <p:spPr>
          <a:xfrm>
            <a:off x="2411759" y="4246240"/>
            <a:ext cx="9893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5" idx="0"/>
            <a:endCxn id="13" idx="2"/>
          </p:cNvCxnSpPr>
          <p:nvPr/>
        </p:nvCxnSpPr>
        <p:spPr>
          <a:xfrm flipV="1">
            <a:off x="4159656" y="2975248"/>
            <a:ext cx="2496" cy="813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2411760" y="2346557"/>
            <a:ext cx="989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H="1" flipV="1">
            <a:off x="2411760" y="2911190"/>
            <a:ext cx="1080121" cy="877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 flipV="1">
            <a:off x="2021948" y="2985925"/>
            <a:ext cx="4258" cy="803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구부러진 연결선 48"/>
          <p:cNvCxnSpPr>
            <a:stCxn id="15" idx="3"/>
            <a:endCxn id="15" idx="2"/>
          </p:cNvCxnSpPr>
          <p:nvPr/>
        </p:nvCxnSpPr>
        <p:spPr>
          <a:xfrm flipH="1">
            <a:off x="4159656" y="4246240"/>
            <a:ext cx="758578" cy="457200"/>
          </a:xfrm>
          <a:prstGeom prst="curvedConnector4">
            <a:avLst>
              <a:gd name="adj1" fmla="val -52879"/>
              <a:gd name="adj2" fmla="val 2066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H="1">
            <a:off x="2392193" y="2911190"/>
            <a:ext cx="1008884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48907" y="2203702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0.5</a:t>
            </a:r>
            <a:endParaRPr lang="ko-KR" altLang="en-US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32396" y="2926848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0.5</a:t>
            </a:r>
            <a:endParaRPr lang="ko-KR" alt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484288" y="2522402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0.7</a:t>
            </a:r>
            <a:endParaRPr lang="ko-KR" alt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108397" y="3054841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0.3</a:t>
            </a:r>
            <a:endParaRPr lang="ko-KR" alt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819291" y="3512041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0.6</a:t>
            </a:r>
            <a:endParaRPr lang="ko-KR" alt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704279" y="4106129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0.4</a:t>
            </a:r>
            <a:endParaRPr lang="ko-KR" alt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137245" y="3508501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0.1</a:t>
            </a:r>
            <a:endParaRPr lang="ko-KR" altLang="en-US" sz="12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961144" y="3488908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0.3</a:t>
            </a:r>
            <a:endParaRPr lang="ko-KR" altLang="en-US" sz="1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919074" y="4197252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0.6</a:t>
            </a:r>
            <a:endParaRPr lang="ko-KR" altLang="en-US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5940152" y="1340768"/>
                <a:ext cx="2505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dirty="0" smtClean="0">
                          <a:latin typeface="Lucida Calligraphy" panose="03010101010101010101" pitchFamily="66" charset="0"/>
                        </a:rPr>
                        <m:t>R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      1      3 −2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1340768"/>
                <a:ext cx="25056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50649" y="1954776"/>
                <a:ext cx="218066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dirty="0" smtClean="0">
                          <a:latin typeface="Lucida Calligraphy" panose="03010101010101010101" pitchFamily="66" charset="0"/>
                        </a:rPr>
                        <m:t>P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.7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6</m:t>
                                            </m:r>
                                          </m:e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.1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.3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.6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649" y="1954776"/>
                <a:ext cx="2180662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28923" y="3285304"/>
                <a:ext cx="815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923" y="3285304"/>
                <a:ext cx="815736" cy="276999"/>
              </a:xfrm>
              <a:prstGeom prst="rect">
                <a:avLst/>
              </a:prstGeom>
              <a:blipFill>
                <a:blip r:embed="rId5"/>
                <a:stretch>
                  <a:fillRect l="-4478" r="-5224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5676813" y="4102586"/>
                <a:ext cx="3394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−26.3  −16.2   21.5   21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813" y="4102586"/>
                <a:ext cx="339407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52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11379</TotalTime>
  <Words>1611</Words>
  <Application>Microsoft Office PowerPoint</Application>
  <PresentationFormat>화면 슬라이드 쇼(4:3)</PresentationFormat>
  <Paragraphs>478</Paragraphs>
  <Slides>41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Gill Sans MT</vt:lpstr>
      <vt:lpstr>Lucida Calligraphy</vt:lpstr>
      <vt:lpstr>맑은 고딕</vt:lpstr>
      <vt:lpstr>Arial</vt:lpstr>
      <vt:lpstr>굴림체</vt:lpstr>
      <vt:lpstr>Cambria Math</vt:lpstr>
      <vt:lpstr>돋움체</vt:lpstr>
      <vt:lpstr>HY헤드라인M</vt:lpstr>
      <vt:lpstr>Office 테마</vt:lpstr>
      <vt:lpstr>PowerPoint 프레젠테이션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  <vt:lpstr>3. 강화학습의 알고리즘</vt:lpstr>
    </vt:vector>
  </TitlesOfParts>
  <Company>Dankook_Univ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KimYongTae</dc:creator>
  <cp:lastModifiedBy>Registered User</cp:lastModifiedBy>
  <cp:revision>1112</cp:revision>
  <dcterms:created xsi:type="dcterms:W3CDTF">2009-12-22T00:55:15Z</dcterms:created>
  <dcterms:modified xsi:type="dcterms:W3CDTF">2018-10-01T07:23:14Z</dcterms:modified>
</cp:coreProperties>
</file>